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916" r:id="rId2"/>
    <p:sldId id="1945" r:id="rId3"/>
    <p:sldId id="1750" r:id="rId4"/>
    <p:sldId id="1938" r:id="rId5"/>
    <p:sldId id="1661" r:id="rId6"/>
    <p:sldId id="1952" r:id="rId7"/>
    <p:sldId id="1544" r:id="rId8"/>
    <p:sldId id="1736" r:id="rId9"/>
    <p:sldId id="1934" r:id="rId10"/>
    <p:sldId id="1932" r:id="rId11"/>
    <p:sldId id="1954" r:id="rId12"/>
    <p:sldId id="1953" r:id="rId13"/>
    <p:sldId id="1811" r:id="rId14"/>
    <p:sldId id="1476" r:id="rId15"/>
    <p:sldId id="1756" r:id="rId16"/>
    <p:sldId id="1758" r:id="rId17"/>
    <p:sldId id="1930" r:id="rId18"/>
    <p:sldId id="1935" r:id="rId19"/>
    <p:sldId id="1931" r:id="rId20"/>
    <p:sldId id="1956" r:id="rId21"/>
    <p:sldId id="619" r:id="rId22"/>
    <p:sldId id="1936" r:id="rId23"/>
    <p:sldId id="1957" r:id="rId24"/>
    <p:sldId id="1958" r:id="rId25"/>
    <p:sldId id="554" r:id="rId26"/>
    <p:sldId id="1941" r:id="rId27"/>
    <p:sldId id="1940" r:id="rId28"/>
    <p:sldId id="1942" r:id="rId29"/>
    <p:sldId id="1950" r:id="rId30"/>
    <p:sldId id="1947" r:id="rId31"/>
    <p:sldId id="1944" r:id="rId32"/>
    <p:sldId id="1939" r:id="rId33"/>
    <p:sldId id="1859" r:id="rId34"/>
    <p:sldId id="1860" r:id="rId35"/>
    <p:sldId id="1861" r:id="rId36"/>
    <p:sldId id="1862" r:id="rId37"/>
    <p:sldId id="1863" r:id="rId38"/>
    <p:sldId id="1766" r:id="rId39"/>
    <p:sldId id="1768" r:id="rId40"/>
    <p:sldId id="1864" r:id="rId41"/>
    <p:sldId id="1865" r:id="rId42"/>
    <p:sldId id="1866" r:id="rId43"/>
    <p:sldId id="1867" r:id="rId44"/>
    <p:sldId id="1868" r:id="rId45"/>
    <p:sldId id="1869" r:id="rId46"/>
    <p:sldId id="1870" r:id="rId47"/>
    <p:sldId id="1871" r:id="rId48"/>
    <p:sldId id="1872" r:id="rId49"/>
    <p:sldId id="1873" r:id="rId50"/>
    <p:sldId id="1534" r:id="rId51"/>
    <p:sldId id="1951" r:id="rId52"/>
    <p:sldId id="1949" r:id="rId53"/>
    <p:sldId id="1742" r:id="rId54"/>
    <p:sldId id="1558" r:id="rId55"/>
    <p:sldId id="1654" r:id="rId56"/>
    <p:sldId id="1700" r:id="rId57"/>
    <p:sldId id="1498" r:id="rId58"/>
    <p:sldId id="1609" r:id="rId59"/>
    <p:sldId id="1588" r:id="rId60"/>
    <p:sldId id="1648" r:id="rId61"/>
    <p:sldId id="1619" r:id="rId62"/>
    <p:sldId id="1651" r:id="rId63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FF"/>
    <a:srgbClr val="FFFFFF"/>
    <a:srgbClr val="228531"/>
    <a:srgbClr val="EB6677"/>
    <a:srgbClr val="66CAEB"/>
    <a:srgbClr val="F711FC"/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8387" autoAdjust="0"/>
  </p:normalViewPr>
  <p:slideViewPr>
    <p:cSldViewPr>
      <p:cViewPr varScale="1">
        <p:scale>
          <a:sx n="74" d="100"/>
          <a:sy n="74" d="100"/>
        </p:scale>
        <p:origin x="102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20/8/2023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20/8/2023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 ABOBEC, slow counts of blue C -&gt; A; blue in CHL1779 is probably from SBS18, maybe ROS related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3375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355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892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417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5571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5235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8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5934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7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612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725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565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53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440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585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AF78-7CA1-416C-876A-4929E3C2934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95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865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404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ncer.sanger.ac.uk/signature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30.png"/><Relationship Id="rId4" Type="http://schemas.openxmlformats.org/officeDocument/2006/relationships/image" Target="../media/image55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2208744"/>
          </a:xfrm>
        </p:spPr>
        <p:txBody>
          <a:bodyPr/>
          <a:lstStyle/>
          <a:p>
            <a:pPr algn="l"/>
            <a:r>
              <a:rPr lang="en-US" sz="4800" dirty="0"/>
              <a:t>What can mutational signatures tell us about the causes of cancer?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3041638"/>
            <a:ext cx="5118100" cy="1828800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</a:p>
          <a:p>
            <a:pPr algn="l"/>
            <a:r>
              <a:rPr lang="en-US" sz="2400" dirty="0"/>
              <a:t>August 16, 2023</a:t>
            </a:r>
          </a:p>
          <a:p>
            <a:pPr algn="l"/>
            <a:r>
              <a:rPr lang="en-US" sz="2400" dirty="0"/>
              <a:t>https://github.com/Rozen-Lab/msigs</a:t>
            </a:r>
          </a:p>
          <a:p>
            <a:pPr algn="l"/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9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  <a:p>
            <a:r>
              <a:rPr lang="en-US" sz="2800" dirty="0"/>
              <a:t>This is from a lung adenocarcinoma with lots of mutations caused by smoking</a:t>
            </a:r>
          </a:p>
        </p:txBody>
      </p:sp>
    </p:spTree>
    <p:extLst>
      <p:ext uri="{BB962C8B-B14F-4D97-AF65-F5344CB8AC3E}">
        <p14:creationId xmlns:p14="http://schemas.microsoft.com/office/powerpoint/2010/main" val="20981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72886-5EAC-7BF6-7358-1D8BE5230BB6}"/>
              </a:ext>
            </a:extLst>
          </p:cNvPr>
          <p:cNvGrpSpPr/>
          <p:nvPr/>
        </p:nvGrpSpPr>
        <p:grpSpPr>
          <a:xfrm>
            <a:off x="990600" y="2872473"/>
            <a:ext cx="3505200" cy="3255278"/>
            <a:chOff x="2514600" y="2299516"/>
            <a:chExt cx="3943350" cy="27320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29A2C8-C969-2D2D-BCB9-9717780B6830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6B6BFF"/>
                  </a:solidFill>
                </a:rPr>
                <a:t>blue</a:t>
              </a:r>
              <a:r>
                <a:rPr lang="en-US" sz="2000" dirty="0"/>
                <a:t> bar represents the number of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 across the entire genome</a:t>
              </a:r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</a:t>
              </a:r>
            </a:p>
            <a:p>
              <a:pPr algn="ctr"/>
              <a:r>
                <a:rPr lang="en-US" sz="2000" dirty="0"/>
                <a:t>1,960 mutations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F38166-7A44-D4A9-DC2F-2D8C12C16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2299516"/>
              <a:ext cx="514350" cy="7610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D8730-ACAF-5C15-9596-3502D035182C}"/>
              </a:ext>
            </a:extLst>
          </p:cNvPr>
          <p:cNvGrpSpPr/>
          <p:nvPr/>
        </p:nvGrpSpPr>
        <p:grpSpPr>
          <a:xfrm>
            <a:off x="4877955" y="2872473"/>
            <a:ext cx="3505200" cy="2659875"/>
            <a:chOff x="2514600" y="2024294"/>
            <a:chExt cx="3943350" cy="22323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93686-1FCE-2809-2AE3-D1CBF4353117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11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FF0000"/>
                  </a:solidFill>
                </a:rPr>
                <a:t>red</a:t>
              </a:r>
              <a:r>
                <a:rPr lang="en-US" sz="2000" dirty="0"/>
                <a:t> bar = the number of T</a:t>
              </a:r>
              <a:r>
                <a:rPr lang="en-US" sz="2000" b="1" dirty="0"/>
                <a:t>C</a:t>
              </a:r>
              <a:r>
                <a:rPr lang="en-US" sz="2000" dirty="0"/>
                <a:t>A to T</a:t>
              </a:r>
              <a:r>
                <a:rPr lang="en-US" sz="2000" b="1" dirty="0"/>
                <a:t>T</a:t>
              </a:r>
              <a:r>
                <a:rPr lang="en-US" sz="2000" dirty="0"/>
                <a:t>A mutations across the entire genome;</a:t>
              </a:r>
            </a:p>
            <a:p>
              <a:pPr algn="ctr"/>
              <a:r>
                <a:rPr lang="en-US" sz="2000" dirty="0"/>
                <a:t>~1,350 mutations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B8A1ED-3D89-0248-24D7-B5E489D7D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451" y="2024294"/>
              <a:ext cx="515649" cy="10362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A0DD6-1E9D-7556-323E-397BA5D9C2A4}"/>
              </a:ext>
            </a:extLst>
          </p:cNvPr>
          <p:cNvGrpSpPr/>
          <p:nvPr/>
        </p:nvGrpSpPr>
        <p:grpSpPr>
          <a:xfrm>
            <a:off x="7010400" y="2602951"/>
            <a:ext cx="4039754" cy="1713715"/>
            <a:chOff x="1143650" y="1388493"/>
            <a:chExt cx="4544724" cy="14382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820583-B813-C699-B242-6C2291681D95}"/>
                </a:ext>
              </a:extLst>
            </p:cNvPr>
            <p:cNvSpPr txBox="1"/>
            <p:nvPr/>
          </p:nvSpPr>
          <p:spPr>
            <a:xfrm>
              <a:off x="1745024" y="2232664"/>
              <a:ext cx="3943350" cy="594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</a:t>
              </a:r>
              <a:r>
                <a:rPr lang="en-US" sz="2000" b="1" dirty="0"/>
                <a:t>T</a:t>
              </a:r>
              <a:r>
                <a:rPr lang="en-US" sz="2000" dirty="0"/>
                <a:t>G to C</a:t>
              </a:r>
              <a:r>
                <a:rPr lang="en-US" sz="2000" b="1" dirty="0"/>
                <a:t>A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~630 mutations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F50024-8601-6035-2245-39D38099C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3650" y="1388493"/>
              <a:ext cx="1888549" cy="934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6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372600" cy="1457966"/>
          </a:xfrm>
        </p:spPr>
        <p:txBody>
          <a:bodyPr/>
          <a:lstStyle/>
          <a:p>
            <a:pPr algn="l"/>
            <a:r>
              <a:rPr lang="en-US" sz="4000" dirty="0"/>
              <a:t>A mutational spectrum is the sum of mutations due to several</a:t>
            </a:r>
            <a:br>
              <a:rPr lang="en-US" sz="4000" dirty="0"/>
            </a:br>
            <a:r>
              <a:rPr lang="en-US" sz="4000" b="1" i="1" dirty="0"/>
              <a:t>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004934C-3DB6-5E9A-958F-07769FBDE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0" y="3741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408931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76200"/>
            <a:ext cx="10287000" cy="1371599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sz="3600" dirty="0"/>
              <a:t>Mutational signature discovery (data mining) usually uses non-negative matrix factorization (NMF)</a:t>
            </a:r>
            <a:endParaRPr lang="en-SG" sz="3600" dirty="0"/>
          </a:p>
        </p:txBody>
      </p:sp>
      <p:grpSp>
        <p:nvGrpSpPr>
          <p:cNvPr id="7" name="Group 6"/>
          <p:cNvGrpSpPr/>
          <p:nvPr/>
        </p:nvGrpSpPr>
        <p:grpSpPr>
          <a:xfrm>
            <a:off x="2472469" y="1996372"/>
            <a:ext cx="1245001" cy="2098749"/>
            <a:chOff x="1264624" y="2190071"/>
            <a:chExt cx="1660001" cy="2798332"/>
          </a:xfrm>
        </p:grpSpPr>
        <p:sp>
          <p:nvSpPr>
            <p:cNvPr id="13" name="Rectangle 12"/>
            <p:cNvSpPr/>
            <p:nvPr/>
          </p:nvSpPr>
          <p:spPr>
            <a:xfrm>
              <a:off x="1977746" y="2514600"/>
              <a:ext cx="668338" cy="1489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SG" sz="2400" b="1" dirty="0"/>
                <a:t>W</a:t>
              </a:r>
              <a:endParaRPr lang="en-SG" sz="1350" b="1" dirty="0"/>
            </a:p>
          </p:txBody>
        </p:sp>
        <p:sp>
          <p:nvSpPr>
            <p:cNvPr id="19" name="Left Brace 18"/>
            <p:cNvSpPr/>
            <p:nvPr/>
          </p:nvSpPr>
          <p:spPr>
            <a:xfrm>
              <a:off x="1709459" y="2514599"/>
              <a:ext cx="152400" cy="1500188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6" name="Left Brace 25"/>
            <p:cNvSpPr/>
            <p:nvPr/>
          </p:nvSpPr>
          <p:spPr>
            <a:xfrm rot="16200000">
              <a:off x="2247621" y="3851274"/>
              <a:ext cx="141288" cy="668338"/>
            </a:xfrm>
            <a:prstGeom prst="lef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49171" name="TextBox 26"/>
            <p:cNvSpPr txBox="1">
              <a:spLocks noChangeArrowheads="1"/>
            </p:cNvSpPr>
            <p:nvPr/>
          </p:nvSpPr>
          <p:spPr bwMode="auto">
            <a:xfrm>
              <a:off x="1609136" y="4249739"/>
              <a:ext cx="131548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i="1" dirty="0"/>
                <a:t>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dirty="0"/>
                <a:t>signatures</a:t>
              </a:r>
              <a:endParaRPr lang="en-SG" altLang="en-US" sz="1500" dirty="0"/>
            </a:p>
          </p:txBody>
        </p:sp>
        <p:sp>
          <p:nvSpPr>
            <p:cNvPr id="49172" name="TextBox 27"/>
            <p:cNvSpPr txBox="1">
              <a:spLocks noChangeArrowheads="1"/>
            </p:cNvSpPr>
            <p:nvPr/>
          </p:nvSpPr>
          <p:spPr bwMode="auto">
            <a:xfrm rot="16200000">
              <a:off x="408620" y="3046075"/>
              <a:ext cx="214289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/>
                <a:t>96</a:t>
              </a:r>
              <a:r>
                <a:rPr lang="en-US" altLang="en-US" sz="1500" dirty="0"/>
                <a:t> mutation types</a:t>
              </a:r>
              <a:endParaRPr lang="en-SG" altLang="en-US" sz="15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07447" y="1993310"/>
            <a:ext cx="4416961" cy="1268562"/>
            <a:chOff x="3444596" y="2185988"/>
            <a:chExt cx="5889281" cy="1691416"/>
          </a:xfrm>
        </p:grpSpPr>
        <p:sp>
          <p:nvSpPr>
            <p:cNvPr id="20" name="Left Brace 19"/>
            <p:cNvSpPr/>
            <p:nvPr/>
          </p:nvSpPr>
          <p:spPr>
            <a:xfrm rot="10800000">
              <a:off x="8461096" y="2878138"/>
              <a:ext cx="141288" cy="668337"/>
            </a:xfrm>
            <a:prstGeom prst="lef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44596" y="2185988"/>
              <a:ext cx="5889281" cy="1691416"/>
              <a:chOff x="3444596" y="2185988"/>
              <a:chExt cx="5889281" cy="1691416"/>
            </a:xfrm>
          </p:grpSpPr>
          <p:sp>
            <p:nvSpPr>
              <p:cNvPr id="16" name="Rectangle 15"/>
              <p:cNvSpPr/>
              <p:nvPr/>
            </p:nvSpPr>
            <p:spPr>
              <a:xfrm rot="5400000">
                <a:off x="5571846" y="739774"/>
                <a:ext cx="668338" cy="49228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SG" sz="1350" dirty="0"/>
              </a:p>
            </p:txBody>
          </p:sp>
          <p:sp>
            <p:nvSpPr>
              <p:cNvPr id="24" name="Right Brace 23"/>
              <p:cNvSpPr/>
              <p:nvPr/>
            </p:nvSpPr>
            <p:spPr>
              <a:xfrm rot="16200000">
                <a:off x="5776635" y="187325"/>
                <a:ext cx="269875" cy="4911725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SG" sz="1350"/>
              </a:p>
            </p:txBody>
          </p:sp>
          <p:sp>
            <p:nvSpPr>
              <p:cNvPr id="49174" name="TextBox 29"/>
              <p:cNvSpPr txBox="1">
                <a:spLocks noChangeArrowheads="1"/>
              </p:cNvSpPr>
              <p:nvPr/>
            </p:nvSpPr>
            <p:spPr bwMode="auto">
              <a:xfrm rot="16200000">
                <a:off x="8306800" y="2850328"/>
                <a:ext cx="1315489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i="1" dirty="0"/>
                  <a:t>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dirty="0"/>
                  <a:t>signatures</a:t>
                </a:r>
                <a:endParaRPr lang="en-SG" altLang="en-US" sz="1500" dirty="0"/>
              </a:p>
            </p:txBody>
          </p:sp>
          <p:sp>
            <p:nvSpPr>
              <p:cNvPr id="49175" name="TextBox 30"/>
              <p:cNvSpPr txBox="1">
                <a:spLocks noChangeArrowheads="1"/>
              </p:cNvSpPr>
              <p:nvPr/>
            </p:nvSpPr>
            <p:spPr bwMode="auto">
              <a:xfrm>
                <a:off x="5041417" y="2185988"/>
                <a:ext cx="176578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dirty="0"/>
                  <a:t>23,000 tumors</a:t>
                </a:r>
                <a:endParaRPr lang="en-SG" altLang="en-US" sz="1500" dirty="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724650" y="1439668"/>
            <a:ext cx="3057734" cy="1371600"/>
            <a:chOff x="6629400" y="1371600"/>
            <a:chExt cx="4076978" cy="1828800"/>
          </a:xfrm>
        </p:grpSpPr>
        <p:cxnSp>
          <p:nvCxnSpPr>
            <p:cNvPr id="34" name="Straight Arrow Connector 33"/>
            <p:cNvCxnSpPr>
              <a:stCxn id="49178" idx="1"/>
            </p:cNvCxnSpPr>
            <p:nvPr/>
          </p:nvCxnSpPr>
          <p:spPr>
            <a:xfrm flipH="1">
              <a:off x="6629400" y="1987153"/>
              <a:ext cx="762000" cy="12132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78" name="TextBox 37"/>
            <p:cNvSpPr txBox="1">
              <a:spLocks noChangeArrowheads="1"/>
            </p:cNvSpPr>
            <p:nvPr/>
          </p:nvSpPr>
          <p:spPr bwMode="auto">
            <a:xfrm>
              <a:off x="7391400" y="1371600"/>
              <a:ext cx="3314978" cy="1231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 dirty="0"/>
                <a:t>Each cell contains level of exposure of 1 tumor to 1 signature</a:t>
              </a:r>
              <a:endParaRPr lang="en-SG" altLang="en-US" sz="1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00528" y="25564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</a:t>
            </a:r>
            <a:endParaRPr lang="en-US" sz="21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24402" y="3154169"/>
            <a:ext cx="4140057" cy="1830501"/>
            <a:chOff x="4228822" y="3733799"/>
            <a:chExt cx="5520076" cy="2440667"/>
          </a:xfrm>
        </p:grpSpPr>
        <p:sp>
          <p:nvSpPr>
            <p:cNvPr id="18" name="Rectangle 17"/>
            <p:cNvSpPr/>
            <p:nvPr/>
          </p:nvSpPr>
          <p:spPr>
            <a:xfrm>
              <a:off x="4235172" y="4402138"/>
              <a:ext cx="4924425" cy="1489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1" name="Right Brace 20"/>
            <p:cNvSpPr/>
            <p:nvPr/>
          </p:nvSpPr>
          <p:spPr>
            <a:xfrm rot="16200000">
              <a:off x="6549747" y="1770063"/>
              <a:ext cx="269875" cy="4911725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5" name="Left Brace 24"/>
            <p:cNvSpPr/>
            <p:nvPr/>
          </p:nvSpPr>
          <p:spPr>
            <a:xfrm rot="10800000">
              <a:off x="9223096" y="4413250"/>
              <a:ext cx="152400" cy="1501775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49173" name="TextBox 28"/>
            <p:cNvSpPr txBox="1">
              <a:spLocks noChangeArrowheads="1"/>
            </p:cNvSpPr>
            <p:nvPr/>
          </p:nvSpPr>
          <p:spPr bwMode="auto">
            <a:xfrm rot="16200000">
              <a:off x="8462008" y="4887575"/>
              <a:ext cx="214289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/>
                <a:t>96</a:t>
              </a:r>
              <a:r>
                <a:rPr lang="en-US" altLang="en-US" sz="1500" dirty="0"/>
                <a:t> mutation types</a:t>
              </a:r>
              <a:endParaRPr lang="en-SG" altLang="en-US" sz="1500" dirty="0"/>
            </a:p>
          </p:txBody>
        </p:sp>
        <p:sp>
          <p:nvSpPr>
            <p:cNvPr id="49176" name="TextBox 31"/>
            <p:cNvSpPr txBox="1">
              <a:spLocks noChangeArrowheads="1"/>
            </p:cNvSpPr>
            <p:nvPr/>
          </p:nvSpPr>
          <p:spPr bwMode="auto">
            <a:xfrm>
              <a:off x="5815837" y="3733799"/>
              <a:ext cx="1765783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dirty="0"/>
                <a:t>23,000 tumors</a:t>
              </a:r>
              <a:endParaRPr lang="en-SG" altLang="en-US" sz="1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73371" y="4841875"/>
              <a:ext cx="37140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 </a:t>
              </a:r>
              <a:r>
                <a:rPr lang="en-US" sz="2100" dirty="0">
                  <a:solidFill>
                    <a:schemeClr val="bg1"/>
                  </a:solidFill>
                </a:rPr>
                <a:t>(observed mutations)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47572" y="6214128"/>
            <a:ext cx="2133600" cy="273844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638550" y="2525519"/>
            <a:ext cx="929362" cy="2009180"/>
            <a:chOff x="3638550" y="2525519"/>
            <a:chExt cx="929362" cy="2009180"/>
          </a:xfrm>
        </p:grpSpPr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3638550" y="2525519"/>
              <a:ext cx="39626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000" b="1" dirty="0"/>
                <a:t>X</a:t>
              </a:r>
              <a:endParaRPr lang="en-SG" altLang="en-US" sz="3000" b="1" dirty="0"/>
            </a:p>
          </p:txBody>
        </p:sp>
        <p:sp>
          <p:nvSpPr>
            <p:cNvPr id="32" name="TextBox 16"/>
            <p:cNvSpPr txBox="1">
              <a:spLocks noChangeArrowheads="1"/>
            </p:cNvSpPr>
            <p:nvPr/>
          </p:nvSpPr>
          <p:spPr bwMode="auto">
            <a:xfrm>
              <a:off x="4038600" y="3611369"/>
              <a:ext cx="52931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5400" dirty="0"/>
                <a:t>≈</a:t>
              </a:r>
              <a:endParaRPr lang="en-SG" altLang="en-US" sz="5400" b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ED415B-8C01-5704-EAC7-6CA6B1AD7F61}"/>
              </a:ext>
            </a:extLst>
          </p:cNvPr>
          <p:cNvSpPr txBox="1"/>
          <p:nvPr/>
        </p:nvSpPr>
        <p:spPr>
          <a:xfrm>
            <a:off x="2863245" y="5844796"/>
            <a:ext cx="816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21580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C539-CF3A-FB1F-2CCD-EDD1318B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77"/>
            <a:ext cx="10363200" cy="1151949"/>
          </a:xfrm>
        </p:spPr>
        <p:txBody>
          <a:bodyPr/>
          <a:lstStyle/>
          <a:p>
            <a:pPr algn="l"/>
            <a:r>
              <a:rPr lang="en-US" sz="3200" dirty="0"/>
              <a:t>We used NMF to create a reference set of signatures mined from 23,000 tumors -- paper cited &gt; 2000 times since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7803-F473-B855-507B-EEF13C79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ECE5-C26A-2CBB-EFDF-9CF23270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9" y="1176626"/>
            <a:ext cx="8919081" cy="569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4C21-092C-0404-6250-B106EE50CC42}"/>
              </a:ext>
            </a:extLst>
          </p:cNvPr>
          <p:cNvSpPr txBox="1"/>
          <p:nvPr/>
        </p:nvSpPr>
        <p:spPr>
          <a:xfrm>
            <a:off x="4267200" y="6426539"/>
            <a:ext cx="64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</p:spTree>
    <p:extLst>
      <p:ext uri="{BB962C8B-B14F-4D97-AF65-F5344CB8AC3E}">
        <p14:creationId xmlns:p14="http://schemas.microsoft.com/office/powerpoint/2010/main" val="370345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FD3E64-1FFF-589D-9E3E-E9ACFCAA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1711"/>
          </a:xfrm>
        </p:spPr>
        <p:txBody>
          <a:bodyPr/>
          <a:lstStyle/>
          <a:p>
            <a:pPr algn="l"/>
            <a:r>
              <a:rPr lang="en-US" sz="4000" dirty="0"/>
              <a:t>Insertion and deletion 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29B03B-8261-851A-834A-5C5BB0BE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7C163-5174-DD90-B66B-FE362864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0385478" cy="495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0B7E0-FCF6-EF6F-A3C3-25A670EB803D}"/>
              </a:ext>
            </a:extLst>
          </p:cNvPr>
          <p:cNvSpPr txBox="1"/>
          <p:nvPr/>
        </p:nvSpPr>
        <p:spPr>
          <a:xfrm>
            <a:off x="2971800" y="6292651"/>
            <a:ext cx="827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378999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Main points on reference signatures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 of data mining and experimentation</a:t>
            </a:r>
          </a:p>
          <a:p>
            <a:r>
              <a:rPr lang="en-US" dirty="0"/>
              <a:t>Analytical tools for data mining are not perfect (e.g. variation depending on other spectra in the set)</a:t>
            </a:r>
          </a:p>
          <a:p>
            <a:r>
              <a:rPr lang="en-US" dirty="0"/>
              <a:t>Nevertheless, reference set of signatures very useful </a:t>
            </a:r>
          </a:p>
          <a:p>
            <a:r>
              <a:rPr lang="en-US" dirty="0"/>
              <a:t>Reference </a:t>
            </a:r>
            <a:r>
              <a:rPr lang="en-US"/>
              <a:t>set (maintained </a:t>
            </a:r>
            <a:r>
              <a:rPr lang="en-US" dirty="0"/>
              <a:t>by </a:t>
            </a:r>
            <a:r>
              <a:rPr lang="en-US"/>
              <a:t>Ludmil Alexandrov) </a:t>
            </a:r>
            <a:r>
              <a:rPr lang="en-US" dirty="0"/>
              <a:t>is at COSMIC </a:t>
            </a:r>
            <a:r>
              <a:rPr lang="en-US" dirty="0">
                <a:hlinkClick r:id="rId2"/>
              </a:rPr>
              <a:t>https://cancer.sanger.ac.uk/signatures/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2034381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32653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39D59-EB78-BB54-DD6B-80D4AC74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1003"/>
            <a:ext cx="10972800" cy="777307"/>
          </a:xfrm>
        </p:spPr>
        <p:txBody>
          <a:bodyPr/>
          <a:lstStyle/>
          <a:p>
            <a:pPr algn="l"/>
            <a:r>
              <a:rPr lang="en-US" sz="4000" dirty="0"/>
              <a:t>Thank you for sponsoring my 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12EE3-69C8-D38B-5C25-B70D3EB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0000" y="6378040"/>
            <a:ext cx="2844800" cy="365125"/>
          </a:xfrm>
        </p:spPr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A0FD-C4DE-0692-979F-E07ECA403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3"/>
          <a:stretch/>
        </p:blipFill>
        <p:spPr>
          <a:xfrm>
            <a:off x="914400" y="4114800"/>
            <a:ext cx="4575374" cy="78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D82E4-E4CE-B06E-59A3-7E8DE61C4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62"/>
          <a:stretch/>
        </p:blipFill>
        <p:spPr>
          <a:xfrm>
            <a:off x="1066800" y="956293"/>
            <a:ext cx="2932764" cy="54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DF218-ED5D-7C82-FB58-E0A1823AECBB}"/>
              </a:ext>
            </a:extLst>
          </p:cNvPr>
          <p:cNvSpPr txBox="1"/>
          <p:nvPr/>
        </p:nvSpPr>
        <p:spPr>
          <a:xfrm rot="10800000" flipV="1">
            <a:off x="990600" y="4953000"/>
            <a:ext cx="10093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Dean Chun-Yen Lin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林俊彥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教授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Dean of College of Medicine, CGU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Professor Ming-Ling Kuo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郭敏玲</a:t>
            </a:r>
            <a:r>
              <a:rPr lang="zh-CN" altLang="en-US" dirty="0">
                <a:solidFill>
                  <a:srgbClr val="22222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教授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Director, Graduate Institute of Biomedical Sciences, CGU</a:t>
            </a:r>
          </a:p>
          <a:p>
            <a:pPr algn="l" rtl="0">
              <a:spcAft>
                <a:spcPts val="300"/>
              </a:spcAft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 Ian Y. 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F.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張益峯</a:t>
            </a:r>
            <a:r>
              <a:rPr lang="en-US" altLang="zh-HK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 Medicine Research Center, CGU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B995-657A-2FF4-18C0-886BF28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24200"/>
            <a:ext cx="4069475" cy="85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5B5DE-DA0B-53B1-54E4-AB6B8C53E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"/>
          <a:stretch/>
        </p:blipFill>
        <p:spPr>
          <a:xfrm>
            <a:off x="990600" y="2286000"/>
            <a:ext cx="4834670" cy="7303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11C8-3FEE-0B45-FF0B-BD9F54AE854F}"/>
              </a:ext>
            </a:extLst>
          </p:cNvPr>
          <p:cNvGrpSpPr/>
          <p:nvPr/>
        </p:nvGrpSpPr>
        <p:grpSpPr>
          <a:xfrm>
            <a:off x="1066800" y="1647113"/>
            <a:ext cx="7885593" cy="546764"/>
            <a:chOff x="1258408" y="1647113"/>
            <a:chExt cx="7885593" cy="5467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AEE005-EC25-38E5-BA56-CAED029B8FBE}"/>
                </a:ext>
              </a:extLst>
            </p:cNvPr>
            <p:cNvSpPr txBox="1"/>
            <p:nvPr/>
          </p:nvSpPr>
          <p:spPr>
            <a:xfrm>
              <a:off x="3962401" y="1671935"/>
              <a:ext cx="518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venir Next LT Pro" panose="020B0504020202020204" pitchFamily="34" charset="0"/>
                </a:rPr>
                <a:t>| </a:t>
              </a:r>
              <a:r>
                <a:rPr lang="en-US" sz="2000" dirty="0">
                  <a:latin typeface="Avenir Next LT Pro" panose="020B0504020202020204" pitchFamily="34" charset="0"/>
                </a:rPr>
                <a:t>Graduate Institute of Biomedical Sciences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80AE22-C2A2-5793-8131-AC8CBADE1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762" r="7800"/>
            <a:stretch/>
          </p:blipFill>
          <p:spPr>
            <a:xfrm>
              <a:off x="1258408" y="1647113"/>
              <a:ext cx="2703993" cy="54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7C590498-5627-C939-417A-8084DC23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0" r="55023" b="7700"/>
          <a:stretch/>
        </p:blipFill>
        <p:spPr>
          <a:xfrm>
            <a:off x="1801366" y="1641045"/>
            <a:ext cx="2395090" cy="4075330"/>
          </a:xfrm>
          <a:prstGeom prst="rect">
            <a:avLst/>
          </a:prstGeom>
        </p:spPr>
      </p:pic>
      <p:cxnSp>
        <p:nvCxnSpPr>
          <p:cNvPr id="13" name="直線單箭頭接點 18">
            <a:extLst>
              <a:ext uri="{FF2B5EF4-FFF2-40B4-BE49-F238E27FC236}">
                <a16:creationId xmlns:a16="http://schemas.microsoft.com/office/drawing/2014/main" id="{36BF8084-0190-CCCA-3F75-27C5944EB3E8}"/>
              </a:ext>
            </a:extLst>
          </p:cNvPr>
          <p:cNvCxnSpPr>
            <a:cxnSpLocks/>
          </p:cNvCxnSpPr>
          <p:nvPr/>
        </p:nvCxnSpPr>
        <p:spPr>
          <a:xfrm flipV="1">
            <a:off x="3567019" y="1989911"/>
            <a:ext cx="406734" cy="364981"/>
          </a:xfrm>
          <a:prstGeom prst="straightConnector1">
            <a:avLst/>
          </a:prstGeom>
          <a:ln w="28575">
            <a:solidFill>
              <a:srgbClr val="383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0">
            <a:extLst>
              <a:ext uri="{FF2B5EF4-FFF2-40B4-BE49-F238E27FC236}">
                <a16:creationId xmlns:a16="http://schemas.microsoft.com/office/drawing/2014/main" id="{F2867C65-E6B4-106E-0370-737A10CBDAB7}"/>
              </a:ext>
            </a:extLst>
          </p:cNvPr>
          <p:cNvSpPr txBox="1"/>
          <p:nvPr/>
        </p:nvSpPr>
        <p:spPr>
          <a:xfrm>
            <a:off x="1659074" y="1755267"/>
            <a:ext cx="1925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383E84"/>
                </a:solidFill>
              </a:rPr>
              <a:t>Lung adenocarcinoma</a:t>
            </a:r>
            <a:endParaRPr lang="zh-TW" altLang="en-US" b="1" dirty="0">
              <a:solidFill>
                <a:srgbClr val="383E84"/>
              </a:solidFill>
            </a:endParaRPr>
          </a:p>
        </p:txBody>
      </p:sp>
      <p:sp>
        <p:nvSpPr>
          <p:cNvPr id="15" name="文字方塊 21">
            <a:extLst>
              <a:ext uri="{FF2B5EF4-FFF2-40B4-BE49-F238E27FC236}">
                <a16:creationId xmlns:a16="http://schemas.microsoft.com/office/drawing/2014/main" id="{D4E8479F-D8DD-AA5F-240E-F61968E654A2}"/>
              </a:ext>
            </a:extLst>
          </p:cNvPr>
          <p:cNvSpPr txBox="1"/>
          <p:nvPr/>
        </p:nvSpPr>
        <p:spPr>
          <a:xfrm>
            <a:off x="2951273" y="4344246"/>
            <a:ext cx="2590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5EB008C5-5EB0-2022-01FD-1F9EB659C3B6}"/>
              </a:ext>
            </a:extLst>
          </p:cNvPr>
          <p:cNvCxnSpPr/>
          <p:nvPr/>
        </p:nvCxnSpPr>
        <p:spPr>
          <a:xfrm>
            <a:off x="3442810" y="3929823"/>
            <a:ext cx="483747" cy="32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5">
            <a:extLst>
              <a:ext uri="{FF2B5EF4-FFF2-40B4-BE49-F238E27FC236}">
                <a16:creationId xmlns:a16="http://schemas.microsoft.com/office/drawing/2014/main" id="{319B73A8-A5DC-C1C6-D346-DDE1D52EE4EA}"/>
              </a:ext>
            </a:extLst>
          </p:cNvPr>
          <p:cNvCxnSpPr>
            <a:cxnSpLocks/>
          </p:cNvCxnSpPr>
          <p:nvPr/>
        </p:nvCxnSpPr>
        <p:spPr>
          <a:xfrm>
            <a:off x="3507705" y="2840110"/>
            <a:ext cx="368851" cy="415819"/>
          </a:xfrm>
          <a:prstGeom prst="straightConnector1">
            <a:avLst/>
          </a:prstGeom>
          <a:ln w="28575">
            <a:solidFill>
              <a:srgbClr val="8696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7">
            <a:extLst>
              <a:ext uri="{FF2B5EF4-FFF2-40B4-BE49-F238E27FC236}">
                <a16:creationId xmlns:a16="http://schemas.microsoft.com/office/drawing/2014/main" id="{D70D5922-87A3-927C-A991-905B537341FD}"/>
              </a:ext>
            </a:extLst>
          </p:cNvPr>
          <p:cNvSpPr/>
          <p:nvPr/>
        </p:nvSpPr>
        <p:spPr>
          <a:xfrm>
            <a:off x="3180432" y="3271179"/>
            <a:ext cx="917208" cy="21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24">
            <a:extLst>
              <a:ext uri="{FF2B5EF4-FFF2-40B4-BE49-F238E27FC236}">
                <a16:creationId xmlns:a16="http://schemas.microsoft.com/office/drawing/2014/main" id="{8A3720F0-B404-52F6-6876-80A47B6B2335}"/>
              </a:ext>
            </a:extLst>
          </p:cNvPr>
          <p:cNvSpPr txBox="1"/>
          <p:nvPr/>
        </p:nvSpPr>
        <p:spPr>
          <a:xfrm>
            <a:off x="3170668" y="3231915"/>
            <a:ext cx="1139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696D0"/>
                </a:solidFill>
              </a:rPr>
              <a:t>Other lung cancer</a:t>
            </a:r>
            <a:endParaRPr lang="zh-TW" altLang="en-US" b="1" dirty="0">
              <a:solidFill>
                <a:srgbClr val="8696D0"/>
              </a:solidFill>
            </a:endParaRPr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94BEE-B7D0-C00E-CF0F-2DA9CEBCD232}"/>
              </a:ext>
            </a:extLst>
          </p:cNvPr>
          <p:cNvSpPr txBox="1"/>
          <p:nvPr/>
        </p:nvSpPr>
        <p:spPr>
          <a:xfrm>
            <a:off x="3862639" y="58470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BA3C3-2788-16E1-8F60-9721B71E0F99}"/>
              </a:ext>
            </a:extLst>
          </p:cNvPr>
          <p:cNvSpPr txBox="1"/>
          <p:nvPr/>
        </p:nvSpPr>
        <p:spPr>
          <a:xfrm>
            <a:off x="1483734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AE1A0-9866-F426-6DD6-328542919CA0}"/>
              </a:ext>
            </a:extLst>
          </p:cNvPr>
          <p:cNvGrpSpPr/>
          <p:nvPr/>
        </p:nvGrpSpPr>
        <p:grpSpPr>
          <a:xfrm>
            <a:off x="1215949" y="1639674"/>
            <a:ext cx="627010" cy="4297527"/>
            <a:chOff x="570415" y="1405805"/>
            <a:chExt cx="627010" cy="42975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398DE6-6B83-1C90-8B24-8217175F476E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04B2D5-6E46-7900-F5E1-4A18473DE7B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EAAA9E-C91C-8D8F-09D5-2F72C079E371}"/>
              </a:ext>
            </a:extLst>
          </p:cNvPr>
          <p:cNvGrpSpPr/>
          <p:nvPr/>
        </p:nvGrpSpPr>
        <p:grpSpPr>
          <a:xfrm>
            <a:off x="4325990" y="1627917"/>
            <a:ext cx="627010" cy="4297527"/>
            <a:chOff x="570415" y="1405805"/>
            <a:chExt cx="627010" cy="429752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588504-5227-4468-0AB2-08FA324C19D1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522B49-DC8E-453D-E4FE-4C5ADB7ACC7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0A6AB9-DC93-9F4D-E2A6-B2BD8CB3F505}"/>
              </a:ext>
            </a:extLst>
          </p:cNvPr>
          <p:cNvSpPr txBox="1"/>
          <p:nvPr/>
        </p:nvSpPr>
        <p:spPr>
          <a:xfrm>
            <a:off x="2574573" y="1367135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Men</a:t>
            </a:r>
            <a:endParaRPr lang="en-US" sz="36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069643-D69F-555A-EFFE-3F424139D40A}"/>
              </a:ext>
            </a:extLst>
          </p:cNvPr>
          <p:cNvSpPr txBox="1"/>
          <p:nvPr/>
        </p:nvSpPr>
        <p:spPr>
          <a:xfrm rot="16200000">
            <a:off x="639627" y="3603771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3E811-C761-FFBE-A7B9-96CFA32169B2}"/>
              </a:ext>
            </a:extLst>
          </p:cNvPr>
          <p:cNvSpPr txBox="1"/>
          <p:nvPr/>
        </p:nvSpPr>
        <p:spPr>
          <a:xfrm rot="16200000">
            <a:off x="2682067" y="3644278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0F9F7-A0A9-7FEA-CDAE-176B4D373C91}"/>
              </a:ext>
            </a:extLst>
          </p:cNvPr>
          <p:cNvSpPr txBox="1"/>
          <p:nvPr/>
        </p:nvSpPr>
        <p:spPr>
          <a:xfrm>
            <a:off x="2743200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17590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/>
              <a:t>Lung cancer in East-Asian non-smokers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8CC96D-C8F4-4498-8751-5855873E2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Causes of increasing incidence are unclear (cooking fumes, air pollution, hereditary factors…?)</a:t>
            </a:r>
          </a:p>
          <a:p>
            <a:r>
              <a:rPr lang="en-US" altLang="zh-TW" dirty="0"/>
              <a:t>Oncogenic mutations found in 70% to 90% of lung adenocarcinomas in non-smokers </a:t>
            </a:r>
          </a:p>
          <a:p>
            <a:r>
              <a:rPr lang="en-US" altLang="zh-TW" dirty="0"/>
              <a:t>This is an “oncogene-driven disease”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9509760" y="6441262"/>
            <a:ext cx="2175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400" baseline="30000" dirty="0"/>
              <a:t>1</a:t>
            </a:r>
            <a:r>
              <a:rPr lang="en-US" altLang="zh-TW" sz="14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Guo, 2015.</a:t>
            </a:r>
            <a:endParaRPr lang="zh-TW" altLang="en-US" sz="12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7D4913-3FD7-2107-72FA-A70AD78F1839}"/>
              </a:ext>
            </a:extLst>
          </p:cNvPr>
          <p:cNvSpPr/>
          <p:nvPr/>
        </p:nvSpPr>
        <p:spPr>
          <a:xfrm>
            <a:off x="0" y="3863182"/>
            <a:ext cx="990600" cy="381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2778C-4CBC-BD1F-34FF-BCD4E8067627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2249541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286000" y="3124200"/>
            <a:ext cx="609600" cy="2362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6711685" y="1899543"/>
            <a:ext cx="891871" cy="37970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AF687-A156-C84B-E779-55802114593F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1763113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667000" y="4267200"/>
            <a:ext cx="609600" cy="121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8001000" y="4648199"/>
            <a:ext cx="533400" cy="10483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6BDB8-1ECB-3850-5D72-BEE66C6BF0E9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2391278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45968-A8F0-B293-41C5-8C5D554F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6" y="67765"/>
            <a:ext cx="95250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3000" dirty="0"/>
              <a:t>Non-Smoking-Related Oncogenes “NSROs”: oncogenes more frequently mutated in non-smokers</a:t>
            </a:r>
            <a:endParaRPr lang="zh-TW" altLang="en-US" sz="3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CC46C9-D1E6-2A3D-C22F-8DD3D1E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965" y="6331662"/>
            <a:ext cx="2844800" cy="365125"/>
          </a:xfrm>
        </p:spPr>
        <p:txBody>
          <a:bodyPr/>
          <a:lstStyle/>
          <a:p>
            <a:fld id="{AC42F1D8-3296-48F0-B15C-C16325BD0408}" type="slidenum">
              <a:rPr lang="zh-TW" altLang="en-US" smtClean="0"/>
              <a:t>25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1456D89-918F-CF36-90CC-9427586792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26" r="5084" b="4437"/>
          <a:stretch/>
        </p:blipFill>
        <p:spPr>
          <a:xfrm>
            <a:off x="4548922" y="1619373"/>
            <a:ext cx="6423878" cy="4324227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4E8EEC-44D1-2092-EDF5-8F89805F0D76}"/>
              </a:ext>
            </a:extLst>
          </p:cNvPr>
          <p:cNvSpPr/>
          <p:nvPr/>
        </p:nvSpPr>
        <p:spPr>
          <a:xfrm>
            <a:off x="389638" y="2304492"/>
            <a:ext cx="21974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</a:rPr>
              <a:t>Definition of NSROs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1A8B02-697A-00E8-561D-DB6AC4C10666}"/>
              </a:ext>
            </a:extLst>
          </p:cNvPr>
          <p:cNvSpPr/>
          <p:nvPr/>
        </p:nvSpPr>
        <p:spPr>
          <a:xfrm>
            <a:off x="7082195" y="4863747"/>
            <a:ext cx="321036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300" b="1" dirty="0">
                <a:solidFill>
                  <a:srgbClr val="0070C0"/>
                </a:solidFill>
              </a:rPr>
              <a:t>Oncogene mutations  associated with smoking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6B58E7-5AB1-E81F-A440-1DA5C07004DA}"/>
              </a:ext>
            </a:extLst>
          </p:cNvPr>
          <p:cNvSpPr/>
          <p:nvPr/>
        </p:nvSpPr>
        <p:spPr>
          <a:xfrm>
            <a:off x="1687896" y="1622599"/>
            <a:ext cx="2935153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ERBB2</a:t>
            </a:r>
            <a:r>
              <a:rPr lang="en-US" altLang="zh-TW" b="1" dirty="0">
                <a:solidFill>
                  <a:srgbClr val="C00000"/>
                </a:solidFill>
              </a:rPr>
              <a:t> exon 20 insertion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RET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MET</a:t>
            </a:r>
            <a:r>
              <a:rPr lang="en-US" altLang="zh-TW" b="1" dirty="0">
                <a:solidFill>
                  <a:srgbClr val="C00000"/>
                </a:solidFill>
              </a:rPr>
              <a:t> exon 14 skipping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ALK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EGFR</a:t>
            </a:r>
            <a:r>
              <a:rPr lang="en-US" altLang="zh-TW" b="1" dirty="0">
                <a:solidFill>
                  <a:srgbClr val="C00000"/>
                </a:solidFill>
              </a:rPr>
              <a:t> exons 18 to 21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ROS1</a:t>
            </a:r>
            <a:r>
              <a:rPr lang="en-US" altLang="zh-TW" b="1" dirty="0"/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PIK3CA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BRAF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KRAS</a:t>
            </a:r>
            <a:r>
              <a:rPr lang="en-US" altLang="zh-TW" b="1" dirty="0"/>
              <a:t> mut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4048D8-C308-65F3-9370-308DC6BB7342}"/>
              </a:ext>
            </a:extLst>
          </p:cNvPr>
          <p:cNvSpPr/>
          <p:nvPr/>
        </p:nvSpPr>
        <p:spPr>
          <a:xfrm>
            <a:off x="838199" y="1135344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Relative prevalence of oncogene mutations in non-small-cell lung cancers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FC5389-106C-9D13-CCC6-04D60F0D4FE8}"/>
              </a:ext>
            </a:extLst>
          </p:cNvPr>
          <p:cNvSpPr/>
          <p:nvPr/>
        </p:nvSpPr>
        <p:spPr>
          <a:xfrm>
            <a:off x="152401" y="1619373"/>
            <a:ext cx="10464492" cy="232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1716E046-A788-7C75-F239-CA269CBBC3CB}"/>
              </a:ext>
            </a:extLst>
          </p:cNvPr>
          <p:cNvSpPr txBox="1"/>
          <p:nvPr/>
        </p:nvSpPr>
        <p:spPr>
          <a:xfrm>
            <a:off x="110505" y="5943600"/>
            <a:ext cx="3547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10.1002/cncr.29531, Zheng, 10.18632/oncotarget.9541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6A4D6-73F5-52C8-D903-F585974227A1}"/>
              </a:ext>
            </a:extLst>
          </p:cNvPr>
          <p:cNvSpPr/>
          <p:nvPr/>
        </p:nvSpPr>
        <p:spPr>
          <a:xfrm>
            <a:off x="6781800" y="4923828"/>
            <a:ext cx="208385" cy="71497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FFB9C-7FF7-8AB4-EFFA-740671174DD7}"/>
              </a:ext>
            </a:extLst>
          </p:cNvPr>
          <p:cNvSpPr/>
          <p:nvPr/>
        </p:nvSpPr>
        <p:spPr>
          <a:xfrm>
            <a:off x="10744200" y="1828800"/>
            <a:ext cx="5334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5DF4-B251-29A6-4337-286E8C6ACE97}"/>
              </a:ext>
            </a:extLst>
          </p:cNvPr>
          <p:cNvSpPr txBox="1"/>
          <p:nvPr/>
        </p:nvSpPr>
        <p:spPr>
          <a:xfrm>
            <a:off x="70918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C5C631-90DD-860B-2D36-03425777A503}"/>
              </a:ext>
            </a:extLst>
          </p:cNvPr>
          <p:cNvSpPr txBox="1"/>
          <p:nvPr/>
        </p:nvSpPr>
        <p:spPr>
          <a:xfrm>
            <a:off x="53846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6F06A-B1F0-0F02-9B32-014111D9BBAD}"/>
              </a:ext>
            </a:extLst>
          </p:cNvPr>
          <p:cNvSpPr txBox="1"/>
          <p:nvPr/>
        </p:nvSpPr>
        <p:spPr>
          <a:xfrm>
            <a:off x="8717738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D10BB-4740-E7CF-D9F0-E3B3A0026CD2}"/>
              </a:ext>
            </a:extLst>
          </p:cNvPr>
          <p:cNvSpPr txBox="1"/>
          <p:nvPr/>
        </p:nvSpPr>
        <p:spPr>
          <a:xfrm>
            <a:off x="10363200" y="5791200"/>
            <a:ext cx="3980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AC450E03-B8D9-F74C-B1A6-B9EC8959B3F4}"/>
              </a:ext>
            </a:extLst>
          </p:cNvPr>
          <p:cNvSpPr/>
          <p:nvPr/>
        </p:nvSpPr>
        <p:spPr>
          <a:xfrm>
            <a:off x="8483129" y="3037834"/>
            <a:ext cx="2197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More prevalent in non-smokers</a:t>
            </a: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855E9A4-AF2A-4F1E-4C44-277731DFDA0C}"/>
              </a:ext>
            </a:extLst>
          </p:cNvPr>
          <p:cNvSpPr/>
          <p:nvPr/>
        </p:nvSpPr>
        <p:spPr>
          <a:xfrm>
            <a:off x="4648200" y="4038600"/>
            <a:ext cx="2280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More prevalent in smokers</a:t>
            </a:r>
          </a:p>
        </p:txBody>
      </p:sp>
      <p:sp>
        <p:nvSpPr>
          <p:cNvPr id="9" name="矩形 17">
            <a:extLst>
              <a:ext uri="{FF2B5EF4-FFF2-40B4-BE49-F238E27FC236}">
                <a16:creationId xmlns:a16="http://schemas.microsoft.com/office/drawing/2014/main" id="{0101A790-D31D-42C6-0486-4B371096E489}"/>
              </a:ext>
            </a:extLst>
          </p:cNvPr>
          <p:cNvSpPr/>
          <p:nvPr/>
        </p:nvSpPr>
        <p:spPr>
          <a:xfrm>
            <a:off x="3048000" y="6248400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Log2 of relative prevalence in non-smokers versus smokers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25358-F8E6-5FA9-815F-5FAC2B0F316F}"/>
              </a:ext>
            </a:extLst>
          </p:cNvPr>
          <p:cNvSpPr/>
          <p:nvPr/>
        </p:nvSpPr>
        <p:spPr>
          <a:xfrm>
            <a:off x="381000" y="3596889"/>
            <a:ext cx="1676400" cy="277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5A6F4-9635-093D-CC9E-D0D51E4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935162"/>
          </a:xfrm>
        </p:spPr>
        <p:txBody>
          <a:bodyPr/>
          <a:lstStyle/>
          <a:p>
            <a:pPr algn="l"/>
            <a:r>
              <a:rPr lang="en-US" sz="3200" dirty="0"/>
              <a:t>Lung cancers with mutations in non-smoking-related oncogenes (NSRO-driven lung cancers) also occur in smokers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749845-FC3C-9F41-CAAA-E126592F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1" y="1734933"/>
            <a:ext cx="10972800" cy="3755160"/>
          </a:xfrm>
        </p:spPr>
        <p:txBody>
          <a:bodyPr/>
          <a:lstStyle/>
          <a:p>
            <a:r>
              <a:rPr lang="en-US" sz="2800" dirty="0"/>
              <a:t>To investigate this common group of tumors…</a:t>
            </a:r>
          </a:p>
          <a:p>
            <a:r>
              <a:rPr lang="en-US" sz="2800" dirty="0"/>
              <a:t>We studied a total of 173 tumor regions from 48 tumors</a:t>
            </a:r>
          </a:p>
          <a:p>
            <a:r>
              <a:rPr lang="en-US" sz="2800" dirty="0"/>
              <a:t>We did whole-exome sequencing and categorized the tumors as</a:t>
            </a:r>
          </a:p>
          <a:p>
            <a:r>
              <a:rPr lang="en-US" sz="2800" dirty="0"/>
              <a:t>NSRO-driven in non-smokers (25)</a:t>
            </a:r>
          </a:p>
          <a:p>
            <a:r>
              <a:rPr lang="en-US" sz="2800" dirty="0"/>
              <a:t>NSRO-driven in smokers (12)</a:t>
            </a:r>
          </a:p>
          <a:p>
            <a:r>
              <a:rPr lang="en-US" sz="2800" dirty="0"/>
              <a:t>“Typical smoking” (non-NSRO-driven in smokers, 11)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44DB-7BBC-4FB0-5F41-352DEE6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C9FC2-521F-3463-FFB1-7087D643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61" y="3362708"/>
            <a:ext cx="2263277" cy="2722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75C60-AFE0-CAD7-AFF2-DE018B1CF300}"/>
              </a:ext>
            </a:extLst>
          </p:cNvPr>
          <p:cNvSpPr txBox="1"/>
          <p:nvPr/>
        </p:nvSpPr>
        <p:spPr>
          <a:xfrm>
            <a:off x="2616292" y="4876920"/>
            <a:ext cx="594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黃振洋，</a:t>
            </a:r>
            <a:endParaRPr lang="en-US" altLang="zh-CN" sz="2800" dirty="0"/>
          </a:p>
          <a:p>
            <a:pPr algn="r"/>
            <a:r>
              <a:rPr lang="en-US" altLang="zh-CN" sz="2800" dirty="0"/>
              <a:t>Duke-NUS </a:t>
            </a:r>
          </a:p>
          <a:p>
            <a:pPr algn="r"/>
            <a:r>
              <a:rPr lang="en-US" altLang="zh-CN" sz="2800" dirty="0"/>
              <a:t>Chang Gung Memorial Hospital, Linkou</a:t>
            </a:r>
          </a:p>
          <a:p>
            <a:pPr algn="r"/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75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7E486-D315-34C1-00A4-B4655D2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US" dirty="0"/>
              <a:t>Some genomic characteristics of the 3 groups of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8598-AAFF-F649-1F44-1BC9865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FD38B-A4F9-4E10-224F-D3FBF446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 b="49172"/>
          <a:stretch/>
        </p:blipFill>
        <p:spPr>
          <a:xfrm>
            <a:off x="706097" y="1642411"/>
            <a:ext cx="10779806" cy="1938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09254-590A-955B-20F2-600AAAF70E08}"/>
              </a:ext>
            </a:extLst>
          </p:cNvPr>
          <p:cNvSpPr/>
          <p:nvPr/>
        </p:nvSpPr>
        <p:spPr>
          <a:xfrm>
            <a:off x="304800" y="1524000"/>
            <a:ext cx="1219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0EE2-FD99-BBDA-37DD-D1D1D86F650D}"/>
              </a:ext>
            </a:extLst>
          </p:cNvPr>
          <p:cNvSpPr txBox="1"/>
          <p:nvPr/>
        </p:nvSpPr>
        <p:spPr>
          <a:xfrm>
            <a:off x="6478268" y="1294685"/>
            <a:ext cx="18999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68EB-3DB9-C129-C40D-975DF5F16457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4C78-0B91-6DEC-9607-20334BA6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17"/>
          <a:stretch/>
        </p:blipFill>
        <p:spPr>
          <a:xfrm>
            <a:off x="706097" y="3657600"/>
            <a:ext cx="10779806" cy="869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2FCDC-3B9C-E61C-62EA-0602E84D36D7}"/>
              </a:ext>
            </a:extLst>
          </p:cNvPr>
          <p:cNvSpPr/>
          <p:nvPr/>
        </p:nvSpPr>
        <p:spPr>
          <a:xfrm>
            <a:off x="0" y="3631451"/>
            <a:ext cx="1219200" cy="129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B323F-CD37-F7A3-6B09-234558451B72}"/>
              </a:ext>
            </a:extLst>
          </p:cNvPr>
          <p:cNvSpPr/>
          <p:nvPr/>
        </p:nvSpPr>
        <p:spPr>
          <a:xfrm>
            <a:off x="2232233" y="1504747"/>
            <a:ext cx="3899327" cy="5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016D-DCD9-FBC9-756D-ECA336A2F3F6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025D8-4665-A179-9888-01EFE55181DF}"/>
              </a:ext>
            </a:extLst>
          </p:cNvPr>
          <p:cNvSpPr/>
          <p:nvPr/>
        </p:nvSpPr>
        <p:spPr>
          <a:xfrm flipH="1">
            <a:off x="5867400" y="1981200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52A2-DE71-1CF0-92A2-DCD2E9574084}"/>
              </a:ext>
            </a:extLst>
          </p:cNvPr>
          <p:cNvSpPr txBox="1"/>
          <p:nvPr/>
        </p:nvSpPr>
        <p:spPr>
          <a:xfrm>
            <a:off x="716488" y="598701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26256-9DFC-6C8D-0FB7-EA81A812B7EB}"/>
              </a:ext>
            </a:extLst>
          </p:cNvPr>
          <p:cNvSpPr txBox="1"/>
          <p:nvPr/>
        </p:nvSpPr>
        <p:spPr>
          <a:xfrm rot="16200000">
            <a:off x="662200" y="2476144"/>
            <a:ext cx="16550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Number of mutations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93EC9-3B02-0C5E-AE6D-65B72317D16E}"/>
              </a:ext>
            </a:extLst>
          </p:cNvPr>
          <p:cNvSpPr/>
          <p:nvPr/>
        </p:nvSpPr>
        <p:spPr>
          <a:xfrm flipH="1">
            <a:off x="6324602" y="2165209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900A-7A3F-8BB7-1CC7-6A91985A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398"/>
            <a:ext cx="9753600" cy="1143000"/>
          </a:xfrm>
        </p:spPr>
        <p:txBody>
          <a:bodyPr/>
          <a:lstStyle/>
          <a:p>
            <a:pPr algn="l"/>
            <a:r>
              <a:rPr lang="en-US" sz="3600" dirty="0"/>
              <a:t>Mutational signature of smoking is absent from NSRO-driven tumors in smokers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C54BE-4C54-066D-7378-6BBAB61F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3D1E-873C-85C6-C078-AB18FA81B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9" t="10846" r="1882" b="22850"/>
          <a:stretch/>
        </p:blipFill>
        <p:spPr>
          <a:xfrm>
            <a:off x="1828800" y="2015172"/>
            <a:ext cx="8331200" cy="4297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54E11-12BC-9BBA-0043-B16533D9E409}"/>
              </a:ext>
            </a:extLst>
          </p:cNvPr>
          <p:cNvSpPr txBox="1"/>
          <p:nvPr/>
        </p:nvSpPr>
        <p:spPr>
          <a:xfrm>
            <a:off x="6545576" y="1295400"/>
            <a:ext cx="17602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34D25-2BF8-9CF1-3981-E55CE7A2653B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19CCF-0E75-91E5-86FB-02526A4FC3CA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4A45D-A32B-B59D-2288-EA9F60F77455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20CA-D0AB-BD7E-4D1A-08FD30688106}"/>
              </a:ext>
            </a:extLst>
          </p:cNvPr>
          <p:cNvSpPr txBox="1"/>
          <p:nvPr/>
        </p:nvSpPr>
        <p:spPr>
          <a:xfrm rot="16200000">
            <a:off x="133355" y="3158877"/>
            <a:ext cx="27127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81366-CC6F-4372-C3F2-7E4781494675}"/>
              </a:ext>
            </a:extLst>
          </p:cNvPr>
          <p:cNvSpPr txBox="1"/>
          <p:nvPr/>
        </p:nvSpPr>
        <p:spPr>
          <a:xfrm rot="16200000">
            <a:off x="625535" y="5210671"/>
            <a:ext cx="16986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Proportion of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11991-CF09-B752-B9B3-1B138E9C2811}"/>
              </a:ext>
            </a:extLst>
          </p:cNvPr>
          <p:cNvSpPr txBox="1"/>
          <p:nvPr/>
        </p:nvSpPr>
        <p:spPr>
          <a:xfrm>
            <a:off x="1371600" y="6413936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5FA44-44CA-8236-6650-2DD803B66FA7}"/>
              </a:ext>
            </a:extLst>
          </p:cNvPr>
          <p:cNvSpPr/>
          <p:nvPr/>
        </p:nvSpPr>
        <p:spPr>
          <a:xfrm>
            <a:off x="6294124" y="2133600"/>
            <a:ext cx="640076" cy="22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80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AE0-1BD0-D593-2B08-74246336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pPr algn="l"/>
            <a:r>
              <a:rPr lang="en-US" dirty="0"/>
              <a:t>Example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88DB8-DE3E-8AAE-5C92-9E1506A7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232425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905BD-7712-F582-DD32-8545BB9B2521}"/>
              </a:ext>
            </a:extLst>
          </p:cNvPr>
          <p:cNvSpPr txBox="1"/>
          <p:nvPr/>
        </p:nvSpPr>
        <p:spPr>
          <a:xfrm>
            <a:off x="685800" y="62600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864A4-7F35-83D2-4A41-2302377F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0" r="1406"/>
          <a:stretch/>
        </p:blipFill>
        <p:spPr>
          <a:xfrm>
            <a:off x="1752600" y="3886200"/>
            <a:ext cx="9677400" cy="10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8724-03AA-36C2-F7E8-A4C755C40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39"/>
          <a:stretch/>
        </p:blipFill>
        <p:spPr>
          <a:xfrm>
            <a:off x="1752600" y="1125674"/>
            <a:ext cx="9784928" cy="107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4582E-ADEF-3BD1-7359-8FF8346AFA27}"/>
              </a:ext>
            </a:extLst>
          </p:cNvPr>
          <p:cNvSpPr txBox="1"/>
          <p:nvPr/>
        </p:nvSpPr>
        <p:spPr>
          <a:xfrm rot="16200000">
            <a:off x="1590150" y="1481890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4058D-5065-356C-F4D1-4D53BF069B07}"/>
              </a:ext>
            </a:extLst>
          </p:cNvPr>
          <p:cNvSpPr txBox="1"/>
          <p:nvPr/>
        </p:nvSpPr>
        <p:spPr>
          <a:xfrm rot="16200000">
            <a:off x="1313151" y="5047974"/>
            <a:ext cx="1202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 portion</a:t>
            </a:r>
          </a:p>
          <a:p>
            <a:pPr algn="ctr"/>
            <a:r>
              <a:rPr lang="en-US" dirty="0"/>
              <a:t>of mutations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8C1F5-E067-6420-5AF8-E20660195BB2}"/>
              </a:ext>
            </a:extLst>
          </p:cNvPr>
          <p:cNvSpPr txBox="1"/>
          <p:nvPr/>
        </p:nvSpPr>
        <p:spPr>
          <a:xfrm rot="16200000">
            <a:off x="1590150" y="416449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3EAE8-5152-6FD4-C0DC-B62539D27A90}"/>
              </a:ext>
            </a:extLst>
          </p:cNvPr>
          <p:cNvSpPr txBox="1"/>
          <p:nvPr/>
        </p:nvSpPr>
        <p:spPr>
          <a:xfrm>
            <a:off x="697907" y="4111160"/>
            <a:ext cx="87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</a:t>
            </a:r>
          </a:p>
          <a:p>
            <a:pPr algn="ctr"/>
            <a:r>
              <a:rPr lang="en-US" dirty="0"/>
              <a:t>smoker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94513-C847-B4D0-EBC0-6FC187C34295}"/>
              </a:ext>
            </a:extLst>
          </p:cNvPr>
          <p:cNvSpPr txBox="1"/>
          <p:nvPr/>
        </p:nvSpPr>
        <p:spPr>
          <a:xfrm>
            <a:off x="368426" y="1487269"/>
            <a:ext cx="153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non-smoker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0D619-146E-E8B6-0A32-47E6EEFC9296}"/>
              </a:ext>
            </a:extLst>
          </p:cNvPr>
          <p:cNvGrpSpPr/>
          <p:nvPr/>
        </p:nvGrpSpPr>
        <p:grpSpPr>
          <a:xfrm>
            <a:off x="2492078" y="5144254"/>
            <a:ext cx="9014122" cy="1088171"/>
            <a:chOff x="2419188" y="5313104"/>
            <a:chExt cx="9014122" cy="10881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39C412-BC6D-43ED-D691-AF54324A0111}"/>
                </a:ext>
              </a:extLst>
            </p:cNvPr>
            <p:cNvGrpSpPr/>
            <p:nvPr/>
          </p:nvGrpSpPr>
          <p:grpSpPr>
            <a:xfrm>
              <a:off x="2419188" y="5313104"/>
              <a:ext cx="9014122" cy="947850"/>
              <a:chOff x="2419188" y="5313104"/>
              <a:chExt cx="9014122" cy="9478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15A503-9346-F62F-C7D3-F355DF3D6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63" t="29384" r="1"/>
              <a:stretch/>
            </p:blipFill>
            <p:spPr>
              <a:xfrm>
                <a:off x="2721931" y="5373025"/>
                <a:ext cx="8711379" cy="88792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E45E95-9D49-3149-4316-89E02B26A49F}"/>
                  </a:ext>
                </a:extLst>
              </p:cNvPr>
              <p:cNvSpPr txBox="1"/>
              <p:nvPr/>
            </p:nvSpPr>
            <p:spPr>
              <a:xfrm>
                <a:off x="2419188" y="5313104"/>
                <a:ext cx="47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6DB0A3-50B5-29CE-685D-8B12F4856472}"/>
                </a:ext>
              </a:extLst>
            </p:cNvPr>
            <p:cNvSpPr txBox="1"/>
            <p:nvPr/>
          </p:nvSpPr>
          <p:spPr>
            <a:xfrm>
              <a:off x="2517714" y="60319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1A0D7C-6E84-9D87-F401-454856B1C6A0}"/>
              </a:ext>
            </a:extLst>
          </p:cNvPr>
          <p:cNvSpPr txBox="1"/>
          <p:nvPr/>
        </p:nvSpPr>
        <p:spPr>
          <a:xfrm>
            <a:off x="237418" y="5309282"/>
            <a:ext cx="105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Smoking</a:t>
            </a:r>
          </a:p>
          <a:p>
            <a:pPr algn="ctr"/>
            <a:r>
              <a:rPr lang="en-US" dirty="0"/>
              <a:t>signature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A18601-FD68-4A9D-4BBF-C4CA4013A783}"/>
              </a:ext>
            </a:extLst>
          </p:cNvPr>
          <p:cNvGrpSpPr/>
          <p:nvPr/>
        </p:nvGrpSpPr>
        <p:grpSpPr>
          <a:xfrm>
            <a:off x="2608937" y="2672553"/>
            <a:ext cx="8668663" cy="1061247"/>
            <a:chOff x="2495388" y="2596353"/>
            <a:chExt cx="8668663" cy="10612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5C54C3-0B8D-0D5E-942B-A5BE4B34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2"/>
            <a:stretch/>
          </p:blipFill>
          <p:spPr>
            <a:xfrm>
              <a:off x="2721931" y="2608913"/>
              <a:ext cx="8442120" cy="10016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DB8AA9-F35C-6573-6553-8C877623CF75}"/>
                </a:ext>
              </a:extLst>
            </p:cNvPr>
            <p:cNvSpPr txBox="1"/>
            <p:nvPr/>
          </p:nvSpPr>
          <p:spPr>
            <a:xfrm>
              <a:off x="2495388" y="2596353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35922E-0CA3-623B-574A-7F7733103D08}"/>
                </a:ext>
              </a:extLst>
            </p:cNvPr>
            <p:cNvSpPr txBox="1"/>
            <p:nvPr/>
          </p:nvSpPr>
          <p:spPr>
            <a:xfrm>
              <a:off x="2495388" y="3288268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2CCFC9-373A-9F37-A6FB-E141B556E124}"/>
              </a:ext>
            </a:extLst>
          </p:cNvPr>
          <p:cNvSpPr txBox="1"/>
          <p:nvPr/>
        </p:nvSpPr>
        <p:spPr>
          <a:xfrm>
            <a:off x="447101" y="2819400"/>
            <a:ext cx="137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smoker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D2558-193B-02FD-B43A-99D304B6886C}"/>
              </a:ext>
            </a:extLst>
          </p:cNvPr>
          <p:cNvSpPr txBox="1"/>
          <p:nvPr/>
        </p:nvSpPr>
        <p:spPr>
          <a:xfrm rot="16200000">
            <a:off x="1590150" y="280934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153546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DA4DD-F524-34B4-09FF-E33E624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144000" cy="1401762"/>
          </a:xfrm>
        </p:spPr>
        <p:txBody>
          <a:bodyPr/>
          <a:lstStyle/>
          <a:p>
            <a:pPr algn="l"/>
            <a:r>
              <a:rPr lang="en-US" dirty="0"/>
              <a:t>Questions about NSRO-driven lung cancer in smokers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C2656-4F90-C723-9E63-E8305ED9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6143"/>
            <a:ext cx="10972800" cy="4525963"/>
          </a:xfrm>
        </p:spPr>
        <p:txBody>
          <a:bodyPr/>
          <a:lstStyle/>
          <a:p>
            <a:r>
              <a:rPr lang="en-US" dirty="0"/>
              <a:t>Different cell of origin than “typical smoking” tumors?</a:t>
            </a:r>
          </a:p>
          <a:p>
            <a:r>
              <a:rPr lang="en-US" dirty="0"/>
              <a:t>Selection against tobacco-mutated cells?</a:t>
            </a:r>
          </a:p>
          <a:p>
            <a:r>
              <a:rPr lang="en-US" dirty="0"/>
              <a:t>Does tobacco contribute to oncogenesis in NSRO-driven tumors in smokers through non-mutagenic mechanisms?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B39A6-512A-B04C-C4D3-B4D25A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33A-FDE9-FC09-03EA-DA07E138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98" y="20904"/>
            <a:ext cx="9777902" cy="923330"/>
          </a:xfrm>
        </p:spPr>
        <p:txBody>
          <a:bodyPr/>
          <a:lstStyle/>
          <a:p>
            <a:pPr algn="l"/>
            <a:r>
              <a:rPr lang="en-US" sz="3200" dirty="0"/>
              <a:t>Suggestive evidence that smoking still plays a role in NSRO-driven cancers in smokers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9D2D7-564D-C754-665A-E19C7D1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4C536-5FE9-5EBF-3C80-E899E5139804}"/>
              </a:ext>
            </a:extLst>
          </p:cNvPr>
          <p:cNvSpPr txBox="1"/>
          <p:nvPr/>
        </p:nvSpPr>
        <p:spPr>
          <a:xfrm>
            <a:off x="234513" y="6169581"/>
            <a:ext cx="459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B73A9-9B11-4CB7-690E-C933D186D852}"/>
              </a:ext>
            </a:extLst>
          </p:cNvPr>
          <p:cNvSpPr txBox="1"/>
          <p:nvPr/>
        </p:nvSpPr>
        <p:spPr>
          <a:xfrm>
            <a:off x="5631175" y="968514"/>
            <a:ext cx="26016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Smokers</a:t>
            </a:r>
          </a:p>
          <a:p>
            <a:pPr algn="ctr"/>
            <a:r>
              <a:rPr lang="en-US" sz="2000" b="1" dirty="0"/>
              <a:t>NSRO-driven   Typical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850A-B02E-19A3-8067-7EA2B84F32CB}"/>
              </a:ext>
            </a:extLst>
          </p:cNvPr>
          <p:cNvSpPr txBox="1"/>
          <p:nvPr/>
        </p:nvSpPr>
        <p:spPr>
          <a:xfrm>
            <a:off x="2846848" y="1029407"/>
            <a:ext cx="26016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Non-Smokers</a:t>
            </a:r>
          </a:p>
          <a:p>
            <a:pPr algn="ctr"/>
            <a:r>
              <a:rPr lang="en-US" sz="2000" b="1" dirty="0"/>
              <a:t>NSRO-driven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140A12-2240-D944-EF93-756060AE6D67}"/>
              </a:ext>
            </a:extLst>
          </p:cNvPr>
          <p:cNvGrpSpPr/>
          <p:nvPr/>
        </p:nvGrpSpPr>
        <p:grpSpPr>
          <a:xfrm>
            <a:off x="2209800" y="1752601"/>
            <a:ext cx="9653156" cy="4203218"/>
            <a:chOff x="3031663" y="2057400"/>
            <a:chExt cx="8686799" cy="3429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6DEA5B-19E0-451A-9597-30A8C0574580}"/>
                </a:ext>
              </a:extLst>
            </p:cNvPr>
            <p:cNvGrpSpPr/>
            <p:nvPr/>
          </p:nvGrpSpPr>
          <p:grpSpPr>
            <a:xfrm>
              <a:off x="3031663" y="2362200"/>
              <a:ext cx="8686799" cy="3124200"/>
              <a:chOff x="3002569" y="2362200"/>
              <a:chExt cx="8686799" cy="3124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FA434A-925C-8A19-A818-86C18B5C8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620" r="71965" b="18231"/>
              <a:stretch/>
            </p:blipFill>
            <p:spPr>
              <a:xfrm>
                <a:off x="3002569" y="2362200"/>
                <a:ext cx="2521009" cy="3124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8FD592-DAD5-B236-6259-AB716F83D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33" t="26620" b="18231"/>
              <a:stretch/>
            </p:blipFill>
            <p:spPr>
              <a:xfrm>
                <a:off x="5523577" y="2362200"/>
                <a:ext cx="6165791" cy="31242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6CCC8B-638B-80F2-ABCE-08BD130B26E0}"/>
                </a:ext>
              </a:extLst>
            </p:cNvPr>
            <p:cNvSpPr/>
            <p:nvPr/>
          </p:nvSpPr>
          <p:spPr>
            <a:xfrm>
              <a:off x="3508951" y="2057400"/>
              <a:ext cx="2521009" cy="228600"/>
            </a:xfrm>
            <a:prstGeom prst="rect">
              <a:avLst/>
            </a:prstGeom>
            <a:solidFill>
              <a:srgbClr val="66CA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95C35-2ACB-E079-4A1B-755BC79C9CE4}"/>
                </a:ext>
              </a:extLst>
            </p:cNvPr>
            <p:cNvSpPr/>
            <p:nvPr/>
          </p:nvSpPr>
          <p:spPr>
            <a:xfrm>
              <a:off x="6048894" y="2057400"/>
              <a:ext cx="1598242" cy="228600"/>
            </a:xfrm>
            <a:prstGeom prst="rect">
              <a:avLst/>
            </a:prstGeom>
            <a:solidFill>
              <a:srgbClr val="EB66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087230-E2BB-71E4-3CA7-A5138FA9F6FF}"/>
                </a:ext>
              </a:extLst>
            </p:cNvPr>
            <p:cNvSpPr/>
            <p:nvPr/>
          </p:nvSpPr>
          <p:spPr>
            <a:xfrm>
              <a:off x="7638941" y="2057400"/>
              <a:ext cx="712350" cy="228600"/>
            </a:xfrm>
            <a:prstGeom prst="rect">
              <a:avLst/>
            </a:prstGeom>
            <a:solidFill>
              <a:srgbClr val="2285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AE352C-7291-C6BF-43F5-4C7F4F69B5F9}"/>
              </a:ext>
            </a:extLst>
          </p:cNvPr>
          <p:cNvSpPr txBox="1"/>
          <p:nvPr/>
        </p:nvSpPr>
        <p:spPr>
          <a:xfrm>
            <a:off x="234513" y="1383350"/>
            <a:ext cx="2521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Transcriptome differences between smokers and non-smokers regardless of NSRO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B72C-587D-3510-C22B-7D36BAEC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377" y="1283615"/>
            <a:ext cx="1211685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31242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7032-ED4A-8350-63D3-165C0B15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33600"/>
            <a:ext cx="10972800" cy="1143000"/>
          </a:xfrm>
        </p:spPr>
        <p:txBody>
          <a:bodyPr/>
          <a:lstStyle/>
          <a:p>
            <a:r>
              <a:rPr lang="en-US" dirty="0"/>
              <a:t>Why is AA important?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1A1E-946B-D583-961F-925607D7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6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239000" cy="1981200"/>
          </a:xfrm>
        </p:spPr>
        <p:txBody>
          <a:bodyPr/>
          <a:lstStyle/>
          <a:p>
            <a:pPr algn="l"/>
            <a:r>
              <a:rPr lang="en-US" sz="4000" dirty="0"/>
              <a:t>1990s: </a:t>
            </a:r>
            <a:br>
              <a:rPr lang="en-US" sz="4000" dirty="0"/>
            </a:br>
            <a:r>
              <a:rPr lang="en-US" sz="4000" dirty="0"/>
              <a:t>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030702"/>
            <a:ext cx="11430000" cy="2071687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5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 err="1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9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6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900EDE-B26B-1709-30C1-7DDC4B36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17209"/>
            <a:ext cx="9003495" cy="1143000"/>
          </a:xfrm>
        </p:spPr>
        <p:txBody>
          <a:bodyPr/>
          <a:lstStyle/>
          <a:p>
            <a:pPr algn="l"/>
            <a:r>
              <a:rPr lang="en-US" sz="3200" dirty="0"/>
              <a:t>2010: </a:t>
            </a:r>
            <a:br>
              <a:rPr lang="en-US" sz="3200" dirty="0"/>
            </a:br>
            <a:r>
              <a:rPr lang="en-US" sz="3200" dirty="0"/>
              <a:t>AA-containing herbs cause kidney disease in Taiwan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96241-E85D-3030-B4C5-E3BBB764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9" y="2072642"/>
            <a:ext cx="7316832" cy="45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43390-E975-2C2C-7573-C78DC3799FDF}"/>
              </a:ext>
            </a:extLst>
          </p:cNvPr>
          <p:cNvSpPr txBox="1"/>
          <p:nvPr/>
        </p:nvSpPr>
        <p:spPr>
          <a:xfrm rot="16200000">
            <a:off x="40069" y="3463678"/>
            <a:ext cx="3200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Adjusted odds ratio for end-stage renal disease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FD45F-74A3-B455-598C-914A0E5A2E63}"/>
              </a:ext>
            </a:extLst>
          </p:cNvPr>
          <p:cNvPicPr/>
          <p:nvPr/>
        </p:nvPicPr>
        <p:blipFill rotWithShape="1">
          <a:blip r:embed="rId3" cstate="print"/>
          <a:srcRect l="7585" t="48802" r="68690" b="7126"/>
          <a:stretch/>
        </p:blipFill>
        <p:spPr>
          <a:xfrm>
            <a:off x="8001827" y="4038600"/>
            <a:ext cx="1382668" cy="1318632"/>
          </a:xfrm>
          <a:prstGeom prst="rect">
            <a:avLst/>
          </a:prstGeom>
        </p:spPr>
      </p:pic>
      <p:pic>
        <p:nvPicPr>
          <p:cNvPr id="12" name="Picture 2" descr="https://lh6.googleusercontent.com/ZwRf1w_l14R8RSKgPGX4Xca2Mx-BXSJD3xdU-W7xqgfcLgOOaOfo6AO4fmMQQMHDCylgq6gP5o-QegZCgTw-mvKTqsJ6cSYFrxSGdT8XtnMhZGwNyNL5QitNYr6WPaCnTpek0R1JGsM">
            <a:extLst>
              <a:ext uri="{FF2B5EF4-FFF2-40B4-BE49-F238E27FC236}">
                <a16:creationId xmlns:a16="http://schemas.microsoft.com/office/drawing/2014/main" id="{040F9D5A-4FA9-3108-43EA-3A51D44A4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6781" r="65236" b="53653"/>
          <a:stretch/>
        </p:blipFill>
        <p:spPr bwMode="auto">
          <a:xfrm>
            <a:off x="7530143" y="1998950"/>
            <a:ext cx="1530833" cy="15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6720E-05B9-430F-BC06-FD5DFA370D4F}"/>
              </a:ext>
            </a:extLst>
          </p:cNvPr>
          <p:cNvSpPr txBox="1"/>
          <p:nvPr/>
        </p:nvSpPr>
        <p:spPr>
          <a:xfrm>
            <a:off x="8275897" y="3555424"/>
            <a:ext cx="830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B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防己</a:t>
            </a:r>
            <a:endParaRPr lang="en-US" sz="2400" b="1" dirty="0">
              <a:solidFill>
                <a:srgbClr val="0000CB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52400" y="6306106"/>
            <a:ext cx="42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9195-6A5B-4ADF-6D73-955F7C2B3092}"/>
              </a:ext>
            </a:extLst>
          </p:cNvPr>
          <p:cNvSpPr txBox="1"/>
          <p:nvPr/>
        </p:nvSpPr>
        <p:spPr>
          <a:xfrm>
            <a:off x="2501619" y="1515774"/>
            <a:ext cx="559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End-stage renal disease caused  by 2 herbs</a:t>
            </a:r>
          </a:p>
        </p:txBody>
      </p:sp>
    </p:spTree>
    <p:extLst>
      <p:ext uri="{BB962C8B-B14F-4D97-AF65-F5344CB8AC3E}">
        <p14:creationId xmlns:p14="http://schemas.microsoft.com/office/powerpoint/2010/main" val="4166801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654353-6955-9B97-B63F-E8DB223F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40"/>
            <a:ext cx="9753600" cy="1262028"/>
          </a:xfrm>
        </p:spPr>
        <p:txBody>
          <a:bodyPr/>
          <a:lstStyle/>
          <a:p>
            <a:pPr algn="l"/>
            <a:r>
              <a:rPr lang="en-US" sz="2800" dirty="0"/>
              <a:t>2013 Excess upper tract urothelial cancer versus bladder cancer in Taiwan presumably caused by AA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2CA1-D396-16A4-69DA-24D4343A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6" t="7394" r="3214"/>
          <a:stretch/>
        </p:blipFill>
        <p:spPr>
          <a:xfrm>
            <a:off x="5203408" y="2057400"/>
            <a:ext cx="5550570" cy="3671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952915" y="6409837"/>
            <a:ext cx="433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et al, 2012 10.1073/pnas.1119920109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DB1D-2E50-B2BF-8F24-2356324C9A53}"/>
              </a:ext>
            </a:extLst>
          </p:cNvPr>
          <p:cNvSpPr txBox="1"/>
          <p:nvPr/>
        </p:nvSpPr>
        <p:spPr>
          <a:xfrm>
            <a:off x="2437218" y="2258081"/>
            <a:ext cx="3009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Incidence ratio of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 upper-tract</a:t>
            </a:r>
          </a:p>
          <a:p>
            <a:pPr algn="ctr"/>
            <a:r>
              <a:rPr lang="en-US" altLang="zh-CN" sz="2400" dirty="0"/>
              <a:t> urothelial cancer 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to 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bladder cancer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C53C1-F5EA-DA21-2791-6E86B26E1286}"/>
              </a:ext>
            </a:extLst>
          </p:cNvPr>
          <p:cNvSpPr/>
          <p:nvPr/>
        </p:nvSpPr>
        <p:spPr>
          <a:xfrm>
            <a:off x="5063040" y="4122091"/>
            <a:ext cx="280737" cy="153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F0606-BE89-7967-9F83-1EF9E7E4F2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9819" b="11583"/>
          <a:stretch/>
        </p:blipFill>
        <p:spPr>
          <a:xfrm flipH="1">
            <a:off x="76200" y="2203416"/>
            <a:ext cx="2422335" cy="35798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52D726-A3CE-145B-24A5-3732DA0FABD8}"/>
              </a:ext>
            </a:extLst>
          </p:cNvPr>
          <p:cNvSpPr/>
          <p:nvPr/>
        </p:nvSpPr>
        <p:spPr>
          <a:xfrm flipH="1">
            <a:off x="1952915" y="32385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C0B4C0-4FF6-1BAE-0598-CA6B7C52AC37}"/>
              </a:ext>
            </a:extLst>
          </p:cNvPr>
          <p:cNvSpPr/>
          <p:nvPr/>
        </p:nvSpPr>
        <p:spPr>
          <a:xfrm flipH="1">
            <a:off x="2133600" y="52578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7A1B-022F-0402-99FD-FB30413C2301}"/>
              </a:ext>
            </a:extLst>
          </p:cNvPr>
          <p:cNvSpPr txBox="1"/>
          <p:nvPr/>
        </p:nvSpPr>
        <p:spPr>
          <a:xfrm>
            <a:off x="10072298" y="579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089E-0393-A29F-802E-D1D0781D67A4}"/>
              </a:ext>
            </a:extLst>
          </p:cNvPr>
          <p:cNvSpPr txBox="1"/>
          <p:nvPr/>
        </p:nvSpPr>
        <p:spPr>
          <a:xfrm>
            <a:off x="5029200" y="57833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179240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EC8D80-5A46-813C-CB92-0DAE30908CB2}"/>
              </a:ext>
            </a:extLst>
          </p:cNvPr>
          <p:cNvSpPr/>
          <p:nvPr/>
        </p:nvSpPr>
        <p:spPr>
          <a:xfrm>
            <a:off x="0" y="14478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7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 from Taiwan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65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mutations in a particular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6" descr="Profile photo of Song Ling Poon Ph.D., BCMAS">
            <a:extLst>
              <a:ext uri="{FF2B5EF4-FFF2-40B4-BE49-F238E27FC236}">
                <a16:creationId xmlns:a16="http://schemas.microsoft.com/office/drawing/2014/main" id="{DBD47D8C-0037-5C48-2228-F17EDC509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3" t="6714" r="28400" b="38177"/>
          <a:stretch/>
        </p:blipFill>
        <p:spPr bwMode="auto">
          <a:xfrm>
            <a:off x="380600" y="4632674"/>
            <a:ext cx="1543670" cy="19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A761E-4611-528B-5580-1E2D996BB3E4}"/>
              </a:ext>
            </a:extLst>
          </p:cNvPr>
          <p:cNvSpPr txBox="1"/>
          <p:nvPr/>
        </p:nvSpPr>
        <p:spPr>
          <a:xfrm>
            <a:off x="2204205" y="5383794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Songling</a:t>
            </a:r>
            <a:endParaRPr lang="en-US" dirty="0"/>
          </a:p>
          <a:p>
            <a:r>
              <a:rPr lang="en-US" dirty="0"/>
              <a:t>Poon</a:t>
            </a:r>
          </a:p>
        </p:txBody>
      </p:sp>
    </p:spTree>
    <p:extLst>
      <p:ext uri="{BB962C8B-B14F-4D97-AF65-F5344CB8AC3E}">
        <p14:creationId xmlns:p14="http://schemas.microsoft.com/office/powerpoint/2010/main" val="27579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176620" cy="1054100"/>
            <a:chOff x="5105400" y="2438402"/>
            <a:chExt cx="4640178" cy="1288151"/>
          </a:xfrm>
        </p:grpSpPr>
        <p:sp>
          <p:nvSpPr>
            <p:cNvPr id="40" name="TextBox 39"/>
            <p:cNvSpPr txBox="1"/>
            <p:nvPr/>
          </p:nvSpPr>
          <p:spPr>
            <a:xfrm>
              <a:off x="5686203" y="2861489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 flipH="1" flipV="1">
              <a:off x="5105400" y="2438402"/>
              <a:ext cx="1269860" cy="4655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B1FE5-8C3D-CBC4-9EB7-14AAED39A75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7F136A-D3BA-4D03-8E02-4DE17D4CD65C}"/>
              </a:ext>
            </a:extLst>
          </p:cNvPr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7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111196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83" y="60566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638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5918" r="27796" b="24830"/>
          <a:stretch/>
        </p:blipFill>
        <p:spPr bwMode="auto">
          <a:xfrm>
            <a:off x="1981200" y="2286000"/>
            <a:ext cx="7086600" cy="44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158286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2016: Taiwan a known hotspot for AA kidney failure</a:t>
            </a:r>
            <a:br>
              <a:rPr lang="en-US" sz="2800" dirty="0"/>
            </a:br>
            <a:r>
              <a:rPr lang="en-US" sz="2800" dirty="0"/>
              <a:t>and AA upper-tract urothelial cancer</a:t>
            </a:r>
            <a:br>
              <a:rPr lang="en-US" sz="2800" dirty="0"/>
            </a:br>
            <a:r>
              <a:rPr lang="en-US" sz="2800" dirty="0"/>
              <a:t>A good place to investigate AA in liver cancer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791050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3905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84304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547064" y="1476301"/>
            <a:ext cx="5327522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numbers of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mutations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caused by AA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SG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FF20F-A1AE-BEC6-EC33-7E95ABB57188}"/>
              </a:ext>
            </a:extLst>
          </p:cNvPr>
          <p:cNvSpPr/>
          <p:nvPr/>
        </p:nvSpPr>
        <p:spPr>
          <a:xfrm>
            <a:off x="247929" y="7620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1143000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 (paper from my lab)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AF19-DCB0-CE45-06EA-22154874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r="11579" b="21879"/>
          <a:stretch/>
        </p:blipFill>
        <p:spPr bwMode="auto">
          <a:xfrm>
            <a:off x="10501171" y="2147696"/>
            <a:ext cx="1543670" cy="20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26B7-56E2-15D4-5BCD-C3A5BBF0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b="6914"/>
          <a:stretch/>
        </p:blipFill>
        <p:spPr bwMode="auto">
          <a:xfrm>
            <a:off x="8688476" y="2044895"/>
            <a:ext cx="1522324" cy="2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DDF183-3918-ED2C-257F-7A926A8B4943}"/>
              </a:ext>
            </a:extLst>
          </p:cNvPr>
          <p:cNvSpPr txBox="1"/>
          <p:nvPr/>
        </p:nvSpPr>
        <p:spPr>
          <a:xfrm>
            <a:off x="8955599" y="1400096"/>
            <a:ext cx="311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Alvin Ng        Sen-Yung Hsieh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07A0F-A3C4-9670-9C9A-C4D0C1FE5BB3}"/>
              </a:ext>
            </a:extLst>
          </p:cNvPr>
          <p:cNvSpPr txBox="1"/>
          <p:nvPr/>
        </p:nvSpPr>
        <p:spPr>
          <a:xfrm>
            <a:off x="8955599" y="1735919"/>
            <a:ext cx="264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黄伟添            谢森永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872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/>
              <a:t>Xue</a:t>
            </a:r>
            <a:r>
              <a:rPr lang="en-US" sz="1200" dirty="0"/>
              <a:t> et al., 2019, Cancer Cell,10.1016/j.ccell.2019.04.007, 2021 Unpublished data, 2021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08" y="196676"/>
            <a:ext cx="4769376" cy="586371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31224" y="900719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8815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050159" y="2091193"/>
            <a:ext cx="3300647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</a:t>
            </a:r>
          </a:p>
          <a:p>
            <a:pPr algn="ctr"/>
            <a:r>
              <a:rPr lang="en-US" sz="2400" dirty="0"/>
              <a:t>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30" y="-31940"/>
            <a:ext cx="806927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2E01-BF74-C315-E0CB-6144BB1972B2}"/>
              </a:ext>
            </a:extLst>
          </p:cNvPr>
          <p:cNvSpPr txBox="1"/>
          <p:nvPr/>
        </p:nvSpPr>
        <p:spPr>
          <a:xfrm>
            <a:off x="7633279" y="6082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5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08718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10.1002/hep.30863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6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FEA90-DD0F-468B-B585-9CCEB837752C}"/>
              </a:ext>
            </a:extLst>
          </p:cNvPr>
          <p:cNvSpPr txBox="1"/>
          <p:nvPr/>
        </p:nvSpPr>
        <p:spPr>
          <a:xfrm>
            <a:off x="4341036" y="3731385"/>
            <a:ext cx="34290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AA causes liver cancer in mice</a:t>
            </a:r>
          </a:p>
        </p:txBody>
      </p:sp>
    </p:spTree>
    <p:extLst>
      <p:ext uri="{BB962C8B-B14F-4D97-AF65-F5344CB8AC3E}">
        <p14:creationId xmlns:p14="http://schemas.microsoft.com/office/powerpoint/2010/main" val="7690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AA is not only an East Asian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12086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5CFAD-7419-4498-B9D8-EDE21F7B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4"/>
            <a:ext cx="10972800" cy="870857"/>
          </a:xfrm>
        </p:spPr>
        <p:txBody>
          <a:bodyPr/>
          <a:lstStyle/>
          <a:p>
            <a:pPr algn="l"/>
            <a:r>
              <a:rPr lang="en-US" dirty="0"/>
              <a:t>Concept of “mutational signature”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41C5-29C7-4E74-84DF-A532FE1D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74" y="1143000"/>
            <a:ext cx="10972800" cy="5410200"/>
          </a:xfrm>
        </p:spPr>
        <p:txBody>
          <a:bodyPr/>
          <a:lstStyle/>
          <a:p>
            <a:r>
              <a:rPr lang="en-US" sz="2800" dirty="0"/>
              <a:t>Examine mutation patterns in a tumor (or other tissue) to infer mutational exposures or processes that led to the mutations</a:t>
            </a:r>
          </a:p>
          <a:p>
            <a:r>
              <a:rPr lang="en-US" sz="2800" dirty="0"/>
              <a:t>We will be talking about *somatic* mutations in cancer</a:t>
            </a:r>
          </a:p>
          <a:p>
            <a:r>
              <a:rPr lang="en-US" sz="2800" dirty="0"/>
              <a:t>There can be different types of mutation patterns </a:t>
            </a:r>
          </a:p>
          <a:p>
            <a:pPr lvl="1"/>
            <a:r>
              <a:rPr lang="en-US" sz="2400" dirty="0"/>
              <a:t>single base mutations in the context of preceding and following bases</a:t>
            </a:r>
          </a:p>
          <a:p>
            <a:pPr lvl="1"/>
            <a:r>
              <a:rPr lang="en-US" sz="2400" dirty="0"/>
              <a:t>different kinds of short insertions or deletions</a:t>
            </a:r>
          </a:p>
          <a:p>
            <a:pPr lvl="1"/>
            <a:r>
              <a:rPr lang="en-US" sz="2400" dirty="0"/>
              <a:t>patterns of clustered single base mutations</a:t>
            </a:r>
            <a:endParaRPr lang="en-SG" sz="2400" dirty="0"/>
          </a:p>
          <a:p>
            <a:pPr lvl="1"/>
            <a:r>
              <a:rPr lang="en-SG" sz="2400" dirty="0"/>
              <a:t>information about whether the transcribed versus the non-transcribed strands of genes have more mutations</a:t>
            </a:r>
          </a:p>
          <a:p>
            <a:pPr lvl="1"/>
            <a:r>
              <a:rPr lang="en-SG" sz="2400" dirty="0"/>
              <a:t>and so on …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66E5B-31A2-4EA1-954B-B83622C1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1410"/>
            <a:ext cx="11084626" cy="5606143"/>
          </a:xfrm>
        </p:spPr>
        <p:txBody>
          <a:bodyPr>
            <a:normAutofit/>
          </a:bodyPr>
          <a:lstStyle/>
          <a:p>
            <a:r>
              <a:rPr lang="en-US" dirty="0"/>
              <a:t>AA appears to be a widespread problem that for unknown reasons especially affects Taiwan</a:t>
            </a:r>
          </a:p>
          <a:p>
            <a:r>
              <a:rPr lang="en-US" dirty="0"/>
              <a:t>I propose this needs </a:t>
            </a:r>
            <a:r>
              <a:rPr lang="en-US" b="1" dirty="0"/>
              <a:t>much more</a:t>
            </a:r>
            <a:r>
              <a:rPr lang="en-US" dirty="0"/>
              <a:t> research</a:t>
            </a:r>
          </a:p>
          <a:p>
            <a:r>
              <a:rPr lang="en-US" dirty="0"/>
              <a:t>Most important question:</a:t>
            </a:r>
          </a:p>
          <a:p>
            <a:r>
              <a:rPr lang="en-US" dirty="0"/>
              <a:t>How are people being exposed? Is it always herbal medicine? Which herbs? How prepared?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more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11084626" cy="47297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What is the extent of exposure in India,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How to convince funders that prevention is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8BCE-30CC-5CED-A771-BA0C0126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7083"/>
          </a:xfrm>
        </p:spPr>
        <p:txBody>
          <a:bodyPr/>
          <a:lstStyle/>
          <a:p>
            <a:pPr algn="l"/>
            <a:r>
              <a:rPr lang="en-US" dirty="0"/>
              <a:t>Overall conclusions – main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3CA47-0028-E8D1-F0E4-FD270E94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166018"/>
            <a:ext cx="10972800" cy="4525963"/>
          </a:xfrm>
        </p:spPr>
        <p:txBody>
          <a:bodyPr/>
          <a:lstStyle/>
          <a:p>
            <a:r>
              <a:rPr lang="en-US" sz="2800" dirty="0"/>
              <a:t>We can use mutational signatures to understand the causes of somatic mutations</a:t>
            </a:r>
          </a:p>
          <a:p>
            <a:r>
              <a:rPr lang="en-US" sz="2800" dirty="0"/>
              <a:t>When somatic mutation contribute to cancer development, mutational signatures provide insight into the causes of cancer</a:t>
            </a:r>
          </a:p>
          <a:p>
            <a:r>
              <a:rPr lang="en-US" sz="2800" dirty="0"/>
              <a:t>We talked about 2 examples:</a:t>
            </a:r>
          </a:p>
          <a:p>
            <a:pPr lvl="1"/>
            <a:r>
              <a:rPr lang="en-US" sz="2400" dirty="0"/>
              <a:t>Lack of smoking mutations in NSRO-driven lung cancer even in smokers</a:t>
            </a:r>
          </a:p>
          <a:p>
            <a:pPr lvl="1"/>
            <a:r>
              <a:rPr lang="en-US" sz="2400" dirty="0"/>
              <a:t>Widespread mutagenesis by AA in multiple cancer types (we focused on liver cancer)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4A942-80F0-0A9B-C045-C4DB95E5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9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1417638"/>
            <a:ext cx="10972800" cy="4525963"/>
          </a:xfrm>
        </p:spPr>
        <p:txBody>
          <a:bodyPr/>
          <a:lstStyle/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Memorial Hospital (CGMH)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Duke-NUS Khoo Postdoctoral Fellowship Award 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United States National Institutes of Health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26612" y="457200"/>
            <a:ext cx="5324605" cy="62642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Genome Institute Singapore,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Huang Chen-Yang (</a:t>
            </a:r>
            <a:r>
              <a:rPr lang="zh-HK" altLang="en-US" sz="2200" dirty="0"/>
              <a:t>黃振洋</a:t>
            </a:r>
            <a:r>
              <a:rPr lang="en-US" altLang="zh-HK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Alvin NG Wei Tian (</a:t>
            </a:r>
            <a:r>
              <a:rPr lang="zh-TW" altLang="en-US" sz="2200" dirty="0"/>
              <a:t>黄伟添</a:t>
            </a:r>
            <a:r>
              <a:rPr lang="en-US" altLang="zh-TW" sz="2200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</a:t>
            </a:r>
            <a:r>
              <a:rPr lang="en-US" sz="2200" dirty="0" err="1"/>
              <a:t>Tean</a:t>
            </a:r>
            <a:r>
              <a:rPr lang="en-US" sz="2200" dirty="0"/>
              <a:t>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Songling</a:t>
            </a:r>
            <a:r>
              <a:rPr lang="en-US" sz="2200" dirty="0"/>
              <a:t>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Daniel 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Anders Skanderup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2947" y="1606253"/>
            <a:ext cx="3061176" cy="45346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Sen-Yung Hsieh (</a:t>
            </a:r>
            <a:r>
              <a:rPr lang="zh-CN" altLang="en-US" sz="2200" dirty="0"/>
              <a:t>谢森永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Hao-Yi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Wen-Hui Weng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Ying-Hsu Chang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Kai-Jie Yu,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Kwai-Fong 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Ching-Fang Wu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Cheng-Lung Hsu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Cheng-Keng Chuang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567095" y="813831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7FBF20F-6D09-D6CB-3360-D281320190AB}"/>
              </a:ext>
            </a:extLst>
          </p:cNvPr>
          <p:cNvSpPr txBox="1">
            <a:spLocks/>
          </p:cNvSpPr>
          <p:nvPr/>
        </p:nvSpPr>
        <p:spPr bwMode="auto">
          <a:xfrm>
            <a:off x="8856679" y="1779891"/>
            <a:ext cx="3061176" cy="347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Pan Cancer Analysis of Whole Genomes (PCAWG)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Many, including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Ludmil Alexandrov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Mike Stratton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 Ni Huang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/>
              <a:t>Jaegil</a:t>
            </a:r>
            <a:r>
              <a:rPr lang="en-US" sz="2200" dirty="0"/>
              <a:t> Kim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Gaddy Getz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1026" name="Picture 2" descr="Mutational signature collage">
            <a:extLst>
              <a:ext uri="{FF2B5EF4-FFF2-40B4-BE49-F238E27FC236}">
                <a16:creationId xmlns:a16="http://schemas.microsoft.com/office/drawing/2014/main" id="{DE0232D2-5333-0D3E-B58D-DAA9C258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10895"/>
            <a:ext cx="5821671" cy="41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29556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32093-4CF5-438F-2F62-6864EFFE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472509"/>
            <a:ext cx="2956816" cy="370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B6EA4-B150-E05B-FB2F-4F84F8C4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020209"/>
            <a:ext cx="4130398" cy="19813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C1704D-7F9E-E2DF-C5B0-C98EB4D0EBA3}"/>
              </a:ext>
            </a:extLst>
          </p:cNvPr>
          <p:cNvSpPr/>
          <p:nvPr/>
        </p:nvSpPr>
        <p:spPr>
          <a:xfrm>
            <a:off x="8153400" y="3001581"/>
            <a:ext cx="457200" cy="35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F57BA-C870-455E-1F5F-89EDE1D639CF}"/>
              </a:ext>
            </a:extLst>
          </p:cNvPr>
          <p:cNvSpPr txBox="1"/>
          <p:nvPr/>
        </p:nvSpPr>
        <p:spPr>
          <a:xfrm>
            <a:off x="4587235" y="164141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at</a:t>
            </a:r>
          </a:p>
          <a:p>
            <a:r>
              <a:rPr lang="en-US" sz="2400" dirty="0"/>
              <a:t>https://github.com/Rozen-Lab/msigs</a:t>
            </a:r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88700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Aristolochic acid (AA)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02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8180" t="34430" r="17985" b="25023"/>
          <a:stretch/>
        </p:blipFill>
        <p:spPr bwMode="auto">
          <a:xfrm>
            <a:off x="2133600" y="2360406"/>
            <a:ext cx="8534400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839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2021 AA adducts and mutations in normal and other non-cancer tissue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79CE-7BFB-4EBE-97BC-2830A8D9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Liver - adducts and mutational signature </a:t>
            </a:r>
            <a:r>
              <a:rPr lang="en-SG" dirty="0"/>
              <a:t>(Brunner et al, 2019, doi: 10.1038/s41586-019-1670-9)</a:t>
            </a:r>
          </a:p>
          <a:p>
            <a:r>
              <a:rPr lang="en-SG" b="1" dirty="0"/>
              <a:t>Bladder and upper tract urothelia - mutational signature </a:t>
            </a:r>
            <a:r>
              <a:rPr lang="en-SG" dirty="0"/>
              <a:t>(Du et al., 2016; Lu et al., 2020, </a:t>
            </a:r>
            <a:r>
              <a:rPr lang="en-US" dirty="0"/>
              <a:t>10.7150/thno.43251</a:t>
            </a:r>
            <a:r>
              <a:rPr lang="en-SG" dirty="0"/>
              <a:t>; Li et al., 2020, 10.1126/science.aba7300)</a:t>
            </a:r>
          </a:p>
          <a:p>
            <a:r>
              <a:rPr lang="en-SG" b="1" dirty="0"/>
              <a:t>Kidney - adducts</a:t>
            </a:r>
          </a:p>
          <a:p>
            <a:r>
              <a:rPr lang="en-SG" b="1" dirty="0"/>
              <a:t>White blood cells - mutational signature </a:t>
            </a:r>
            <a:r>
              <a:rPr lang="en-SG" dirty="0"/>
              <a:t>(our unpublished results here)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Later we can think about what the mutations tell us about the causes of cancer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9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0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71799" y="3405549"/>
            <a:ext cx="7807207" cy="1160862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47800" y="493860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External (exogenous) exposure</a:t>
            </a:r>
          </a:p>
          <a:p>
            <a:pPr algn="ctr"/>
            <a:r>
              <a:rPr lang="en-US" sz="2400" dirty="0"/>
              <a:t>Cancer epidemiology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99984" y="3466010"/>
            <a:ext cx="3353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mutational processes cause cancer?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24099" y="3592860"/>
            <a:ext cx="325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Understanding</a:t>
            </a:r>
          </a:p>
          <a:p>
            <a:pPr algn="ctr"/>
            <a:r>
              <a:rPr lang="en-US" sz="2400" dirty="0"/>
              <a:t>DNA damage &amp;repair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1291" y="3619898"/>
            <a:ext cx="2027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Applications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E8DE0B-14DA-4040-9779-77071212886E}"/>
              </a:ext>
            </a:extLst>
          </p:cNvPr>
          <p:cNvCxnSpPr>
            <a:cxnSpLocks/>
          </p:cNvCxnSpPr>
          <p:nvPr/>
        </p:nvCxnSpPr>
        <p:spPr>
          <a:xfrm flipH="1">
            <a:off x="5115130" y="2959582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6F0EAF-3108-4350-82B3-6AEDC9E83625}"/>
              </a:ext>
            </a:extLst>
          </p:cNvPr>
          <p:cNvCxnSpPr>
            <a:cxnSpLocks/>
          </p:cNvCxnSpPr>
          <p:nvPr/>
        </p:nvCxnSpPr>
        <p:spPr>
          <a:xfrm>
            <a:off x="7990590" y="2908075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B1F5BC-B7E2-4E85-4C8B-74B046D8A341}"/>
              </a:ext>
            </a:extLst>
          </p:cNvPr>
          <p:cNvSpPr txBox="1"/>
          <p:nvPr/>
        </p:nvSpPr>
        <p:spPr>
          <a:xfrm>
            <a:off x="5316714" y="496243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Mutations caused by endogenous processes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C6ADA6-BA82-21BD-84F2-57DEE791925A}"/>
              </a:ext>
            </a:extLst>
          </p:cNvPr>
          <p:cNvCxnSpPr>
            <a:cxnSpLocks/>
          </p:cNvCxnSpPr>
          <p:nvPr/>
        </p:nvCxnSpPr>
        <p:spPr>
          <a:xfrm flipH="1">
            <a:off x="3499984" y="4371010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4D28C7-F2E2-097E-98FC-90AEA9F296E1}"/>
              </a:ext>
            </a:extLst>
          </p:cNvPr>
          <p:cNvCxnSpPr>
            <a:cxnSpLocks/>
          </p:cNvCxnSpPr>
          <p:nvPr/>
        </p:nvCxnSpPr>
        <p:spPr>
          <a:xfrm>
            <a:off x="5481195" y="4329702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2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55544</TotalTime>
  <Words>3324</Words>
  <Application>Microsoft Office PowerPoint</Application>
  <PresentationFormat>Widescreen</PresentationFormat>
  <Paragraphs>635</Paragraphs>
  <Slides>62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GillSansRegular</vt:lpstr>
      <vt:lpstr>PMingLiU</vt:lpstr>
      <vt:lpstr>宋体</vt:lpstr>
      <vt:lpstr>STXinwei</vt:lpstr>
      <vt:lpstr>Arial</vt:lpstr>
      <vt:lpstr>Avenir Next LT Pro</vt:lpstr>
      <vt:lpstr>Calibri</vt:lpstr>
      <vt:lpstr>Gill Sans MT</vt:lpstr>
      <vt:lpstr>Roboto</vt:lpstr>
      <vt:lpstr>Times New Roman</vt:lpstr>
      <vt:lpstr>Office Theme</vt:lpstr>
      <vt:lpstr>What can mutational signatures tell us about the causes of cancer?</vt:lpstr>
      <vt:lpstr>Thank you for sponsoring my visit</vt:lpstr>
      <vt:lpstr>Outline</vt:lpstr>
      <vt:lpstr>Outline</vt:lpstr>
      <vt:lpstr>Concept of “mutational signature”</vt:lpstr>
      <vt:lpstr>PowerPoint Presentation</vt:lpstr>
      <vt:lpstr>PowerPoint Presentation</vt:lpstr>
      <vt:lpstr>PowerPoint Presentation</vt:lpstr>
      <vt:lpstr>PowerPoint Presentation</vt:lpstr>
      <vt:lpstr>Example mutational spectrum</vt:lpstr>
      <vt:lpstr>Example mutational spectrum</vt:lpstr>
      <vt:lpstr>Example mutational spectrum</vt:lpstr>
      <vt:lpstr>A mutational spectrum is the sum of mutations due to several mutational signatures</vt:lpstr>
      <vt:lpstr>Mutational signature discovery (data mining) usually uses non-negative matrix factorization (NMF)</vt:lpstr>
      <vt:lpstr>We used NMF to create a reference set of signatures mined from 23,000 tumors -- paper cited &gt; 2000 times since 2020</vt:lpstr>
      <vt:lpstr>Insertion and deletion mutational signatures</vt:lpstr>
      <vt:lpstr>Main points on reference signatures</vt:lpstr>
      <vt:lpstr>Outline</vt:lpstr>
      <vt:lpstr>Context: Lung cancer in non-smokers in Taiwan (and East Asia in general) is increasing</vt:lpstr>
      <vt:lpstr>Context: Lung cancer in non-smokers in Taiwan (and East Asia in general) is increasing</vt:lpstr>
      <vt:lpstr>Lung cancer in East-Asian non-smokers</vt:lpstr>
      <vt:lpstr>Prevalence of mutations involving oncogenes in East Asian lung adenocarcinomas </vt:lpstr>
      <vt:lpstr>Prevalence of mutations involving oncogenes in East Asian lung adenocarcinomas </vt:lpstr>
      <vt:lpstr>Prevalence of mutations involving oncogenes in East Asian lung adenocarcinomas </vt:lpstr>
      <vt:lpstr>Non-Smoking-Related Oncogenes “NSROs”: oncogenes more frequently mutated in non-smokers</vt:lpstr>
      <vt:lpstr>Lung cancers with mutations in non-smoking-related oncogenes (NSRO-driven lung cancers) also occur in smokers </vt:lpstr>
      <vt:lpstr>Some genomic characteristics of the 3 groups of tumors</vt:lpstr>
      <vt:lpstr>Mutational signature of smoking is absent from NSRO-driven tumors in smokers</vt:lpstr>
      <vt:lpstr>Example spectra</vt:lpstr>
      <vt:lpstr>Questions about NSRO-driven lung cancer in smokers</vt:lpstr>
      <vt:lpstr>Suggestive evidence that smoking still plays a role in NSRO-driven cancers in smokers </vt:lpstr>
      <vt:lpstr>Outline</vt:lpstr>
      <vt:lpstr>Why is AA important?</vt:lpstr>
      <vt:lpstr>1990s:  AA emerged as a human health problem</vt:lpstr>
      <vt:lpstr>漢防己,  hàn fáng jǐ (genus Stephania – no AA)</vt:lpstr>
      <vt:lpstr>廣防己, guǎng fáng jǐ (genus Aristolochia – has AA)</vt:lpstr>
      <vt:lpstr>PowerPoint Presentation</vt:lpstr>
      <vt:lpstr>2010:  AA-containing herbs cause kidney disease in Taiwan</vt:lpstr>
      <vt:lpstr>2013 Excess upper tract urothelial cancer versus bladder cancer in Taiwan presumably caused by AA</vt:lpstr>
      <vt:lpstr>Mutational signature in an AA-exposed upper tract urothelial carcinoma from Taiwan</vt:lpstr>
      <vt:lpstr>Mutational signature in an AA-exposed upper tract urothelial carcinoma</vt:lpstr>
      <vt:lpstr>2013: AA mutational signature in upper tract urothelial cancer and cell lines</vt:lpstr>
      <vt:lpstr>2016: AA mutational signature in multiple tumor types</vt:lpstr>
      <vt:lpstr>2016: Taiwan a known hotspot for AA kidney failure and AA upper-tract urothelial cancer A good place to investigate AA in liver cancer</vt:lpstr>
      <vt:lpstr>2017: 78% of Taiwan liver cancers (HCCs) had the AA signature (paper from my lab)</vt:lpstr>
      <vt:lpstr>Today: 2,000 liver cancers – AA exposure is prevalent</vt:lpstr>
      <vt:lpstr>Many AA-exposed liver cancers have multiple known cancer driver genes with AA mutations (as of 2017)</vt:lpstr>
      <vt:lpstr>AA can cause liver cancer</vt:lpstr>
      <vt:lpstr>AA is not only an East Asian problem</vt:lpstr>
      <vt:lpstr>AA conclusions</vt:lpstr>
      <vt:lpstr>AA more questions</vt:lpstr>
      <vt:lpstr>Overall conclusions – main points</vt:lpstr>
      <vt:lpstr>Acknowledgements - Funding</vt:lpstr>
      <vt:lpstr>Acknowledgements</vt:lpstr>
      <vt:lpstr>Questions?</vt:lpstr>
      <vt:lpstr>Backup slides</vt:lpstr>
      <vt:lpstr>Aristolochic acid (AA) occurs naturally in plants widely used as herbal medicine</vt:lpstr>
      <vt:lpstr>PowerPoint Presentation</vt:lpstr>
      <vt:lpstr>PowerPoint Presentation</vt:lpstr>
      <vt:lpstr>Variable and diverse AA content</vt:lpstr>
      <vt:lpstr>Variable and diverse AA content</vt:lpstr>
      <vt:lpstr>2021 AA adducts and mutations in normal and other non-cancer tissue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2378</cp:revision>
  <cp:lastPrinted>2021-12-02T08:41:27Z</cp:lastPrinted>
  <dcterms:created xsi:type="dcterms:W3CDTF">2006-08-16T00:00:00Z</dcterms:created>
  <dcterms:modified xsi:type="dcterms:W3CDTF">2023-08-20T04:51:08Z</dcterms:modified>
</cp:coreProperties>
</file>